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0" r:id="rId1"/>
  </p:sldMasterIdLst>
  <p:notesMasterIdLst>
    <p:notesMasterId r:id="rId33"/>
  </p:notesMasterIdLst>
  <p:sldIdLst>
    <p:sldId id="256" r:id="rId2"/>
    <p:sldId id="317" r:id="rId3"/>
    <p:sldId id="316" r:id="rId4"/>
    <p:sldId id="366" r:id="rId5"/>
    <p:sldId id="318" r:id="rId6"/>
    <p:sldId id="365" r:id="rId7"/>
    <p:sldId id="367" r:id="rId8"/>
    <p:sldId id="391" r:id="rId9"/>
    <p:sldId id="369" r:id="rId10"/>
    <p:sldId id="372" r:id="rId11"/>
    <p:sldId id="363" r:id="rId12"/>
    <p:sldId id="370" r:id="rId13"/>
    <p:sldId id="393" r:id="rId14"/>
    <p:sldId id="394" r:id="rId15"/>
    <p:sldId id="395" r:id="rId16"/>
    <p:sldId id="396" r:id="rId17"/>
    <p:sldId id="323" r:id="rId18"/>
    <p:sldId id="364" r:id="rId19"/>
    <p:sldId id="377" r:id="rId20"/>
    <p:sldId id="376" r:id="rId21"/>
    <p:sldId id="397" r:id="rId22"/>
    <p:sldId id="398" r:id="rId23"/>
    <p:sldId id="399" r:id="rId24"/>
    <p:sldId id="400" r:id="rId25"/>
    <p:sldId id="378" r:id="rId26"/>
    <p:sldId id="380" r:id="rId27"/>
    <p:sldId id="382" r:id="rId28"/>
    <p:sldId id="383" r:id="rId29"/>
    <p:sldId id="362" r:id="rId30"/>
    <p:sldId id="361" r:id="rId31"/>
    <p:sldId id="287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5812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15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urodzenia żywe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229</c:v>
                </c:pt>
                <c:pt idx="1">
                  <c:v>194</c:v>
                </c:pt>
                <c:pt idx="2">
                  <c:v>204</c:v>
                </c:pt>
                <c:pt idx="3">
                  <c:v>197</c:v>
                </c:pt>
                <c:pt idx="4">
                  <c:v>215</c:v>
                </c:pt>
                <c:pt idx="5">
                  <c:v>210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zgony ogółem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204</c:v>
                </c:pt>
                <c:pt idx="1">
                  <c:v>205</c:v>
                </c:pt>
                <c:pt idx="2">
                  <c:v>244</c:v>
                </c:pt>
                <c:pt idx="3">
                  <c:v>231</c:v>
                </c:pt>
                <c:pt idx="4">
                  <c:v>213</c:v>
                </c:pt>
                <c:pt idx="5">
                  <c:v>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566936"/>
        <c:axId val="207567328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przyrost naturalny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15875">
                <a:solidFill>
                  <a:schemeClr val="accent3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Arkusz1!$D$2:$D$7</c:f>
              <c:numCache>
                <c:formatCode>General</c:formatCode>
                <c:ptCount val="6"/>
                <c:pt idx="0">
                  <c:v>25</c:v>
                </c:pt>
                <c:pt idx="1">
                  <c:v>-11</c:v>
                </c:pt>
                <c:pt idx="2">
                  <c:v>-40</c:v>
                </c:pt>
                <c:pt idx="3">
                  <c:v>-34</c:v>
                </c:pt>
                <c:pt idx="4">
                  <c:v>2</c:v>
                </c:pt>
                <c:pt idx="5">
                  <c:v>-15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66936"/>
        <c:axId val="207567328"/>
      </c:lineChart>
      <c:catAx>
        <c:axId val="20756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567328"/>
        <c:crosses val="autoZero"/>
        <c:auto val="1"/>
        <c:lblAlgn val="ctr"/>
        <c:lblOffset val="100"/>
        <c:noMultiLvlLbl val="0"/>
      </c:catAx>
      <c:valAx>
        <c:axId val="20756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56693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7348</c:v>
                </c:pt>
                <c:pt idx="1">
                  <c:v>7756</c:v>
                </c:pt>
                <c:pt idx="2">
                  <c:v>7141</c:v>
                </c:pt>
                <c:pt idx="3">
                  <c:v>7920</c:v>
                </c:pt>
                <c:pt idx="4">
                  <c:v>8441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kobiety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3276</c:v>
                </c:pt>
                <c:pt idx="1">
                  <c:v>3447</c:v>
                </c:pt>
                <c:pt idx="2">
                  <c:v>3354</c:v>
                </c:pt>
                <c:pt idx="3">
                  <c:v>3687</c:v>
                </c:pt>
                <c:pt idx="4">
                  <c:v>4120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mężczyźni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  <c:pt idx="0">
                  <c:v>4072</c:v>
                </c:pt>
                <c:pt idx="1">
                  <c:v>4309</c:v>
                </c:pt>
                <c:pt idx="2">
                  <c:v>3787</c:v>
                </c:pt>
                <c:pt idx="3">
                  <c:v>4233</c:v>
                </c:pt>
                <c:pt idx="4">
                  <c:v>4321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425328"/>
        <c:axId val="208425720"/>
      </c:barChart>
      <c:catAx>
        <c:axId val="2084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425720"/>
        <c:crosses val="autoZero"/>
        <c:auto val="1"/>
        <c:lblAlgn val="ctr"/>
        <c:lblOffset val="100"/>
        <c:noMultiLvlLbl val="0"/>
      </c:catAx>
      <c:valAx>
        <c:axId val="20842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42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2E8BF-AB9F-4089-865E-151935C9EDC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87783F04-8233-4F97-9308-387B8D1D4FEA}">
      <dgm:prSet custT="1"/>
      <dgm:spPr/>
      <dgm:t>
        <a:bodyPr/>
        <a:lstStyle/>
        <a:p>
          <a:pPr rtl="0"/>
          <a:r>
            <a:rPr lang="pl-PL" sz="1600" dirty="0" smtClean="0"/>
            <a:t>Wyznaczenie celów strategicznych, misji oraz wizji dla gminy</a:t>
          </a:r>
          <a:endParaRPr lang="pl-PL" sz="1600" dirty="0"/>
        </a:p>
      </dgm:t>
    </dgm:pt>
    <dgm:pt modelId="{A4858C64-BAA1-497C-BBB1-9B0EDEF2B43F}" type="parTrans" cxnId="{FDFBE53E-6778-4093-8D0E-126A1030FAC9}">
      <dgm:prSet/>
      <dgm:spPr/>
      <dgm:t>
        <a:bodyPr/>
        <a:lstStyle/>
        <a:p>
          <a:endParaRPr lang="pl-PL"/>
        </a:p>
      </dgm:t>
    </dgm:pt>
    <dgm:pt modelId="{200CC93C-5CF2-46DF-89FB-354F4FEABA30}" type="sibTrans" cxnId="{FDFBE53E-6778-4093-8D0E-126A1030FAC9}">
      <dgm:prSet/>
      <dgm:spPr/>
      <dgm:t>
        <a:bodyPr/>
        <a:lstStyle/>
        <a:p>
          <a:endParaRPr lang="pl-PL"/>
        </a:p>
      </dgm:t>
    </dgm:pt>
    <dgm:pt modelId="{6C7C84A8-6B8C-4FD2-9702-D92367AE95E9}">
      <dgm:prSet custT="1"/>
      <dgm:spPr/>
      <dgm:t>
        <a:bodyPr/>
        <a:lstStyle/>
        <a:p>
          <a:pPr rtl="0"/>
          <a:r>
            <a:rPr lang="pl-PL" sz="1600" dirty="0" smtClean="0"/>
            <a:t>Koncepcja zrównoważonego rozwoju społeczno-przestrzennego</a:t>
          </a:r>
          <a:endParaRPr lang="pl-PL" sz="1600" dirty="0"/>
        </a:p>
      </dgm:t>
    </dgm:pt>
    <dgm:pt modelId="{49279EA5-6283-4CB2-97BF-59749BDC90BB}" type="parTrans" cxnId="{3CE08C0E-8A5C-4479-BB80-4A07713B3875}">
      <dgm:prSet/>
      <dgm:spPr/>
      <dgm:t>
        <a:bodyPr/>
        <a:lstStyle/>
        <a:p>
          <a:endParaRPr lang="pl-PL"/>
        </a:p>
      </dgm:t>
    </dgm:pt>
    <dgm:pt modelId="{F6D6EF9B-C684-41FE-AF43-D5A47483535B}" type="sibTrans" cxnId="{3CE08C0E-8A5C-4479-BB80-4A07713B3875}">
      <dgm:prSet/>
      <dgm:spPr/>
      <dgm:t>
        <a:bodyPr/>
        <a:lstStyle/>
        <a:p>
          <a:endParaRPr lang="pl-PL"/>
        </a:p>
      </dgm:t>
    </dgm:pt>
    <dgm:pt modelId="{1ABA2D5A-C778-45A3-B79D-01DA53F00377}">
      <dgm:prSet custT="1"/>
      <dgm:spPr/>
      <dgm:t>
        <a:bodyPr/>
        <a:lstStyle/>
        <a:p>
          <a:pPr rtl="0"/>
          <a:r>
            <a:rPr lang="pl-PL" sz="1600" dirty="0" smtClean="0"/>
            <a:t>Zapewnienie ciągłości konceptu rozwoju gminy</a:t>
          </a:r>
          <a:endParaRPr lang="pl-PL" sz="1600" dirty="0"/>
        </a:p>
      </dgm:t>
    </dgm:pt>
    <dgm:pt modelId="{F58D8D03-85A3-4C6C-82FE-C86DB8DC834A}" type="parTrans" cxnId="{873E7023-5785-49D8-B3FD-787BFD9F087D}">
      <dgm:prSet/>
      <dgm:spPr/>
      <dgm:t>
        <a:bodyPr/>
        <a:lstStyle/>
        <a:p>
          <a:endParaRPr lang="pl-PL"/>
        </a:p>
      </dgm:t>
    </dgm:pt>
    <dgm:pt modelId="{362F76E4-F9DC-40FC-9FE5-4BE77A6F5726}" type="sibTrans" cxnId="{873E7023-5785-49D8-B3FD-787BFD9F087D}">
      <dgm:prSet/>
      <dgm:spPr/>
      <dgm:t>
        <a:bodyPr/>
        <a:lstStyle/>
        <a:p>
          <a:endParaRPr lang="pl-PL"/>
        </a:p>
      </dgm:t>
    </dgm:pt>
    <dgm:pt modelId="{2E8CF43E-6A63-4872-8973-09A8F09EBD83}">
      <dgm:prSet custT="1"/>
      <dgm:spPr/>
      <dgm:t>
        <a:bodyPr/>
        <a:lstStyle/>
        <a:p>
          <a:pPr rtl="0"/>
          <a:r>
            <a:rPr lang="pl-PL" sz="2800" b="1" dirty="0" smtClean="0"/>
            <a:t>Lokalny Program Rewitalizacji</a:t>
          </a:r>
          <a:endParaRPr lang="pl-PL" sz="2800" dirty="0"/>
        </a:p>
      </dgm:t>
    </dgm:pt>
    <dgm:pt modelId="{585799C2-EAD0-4E4B-A19B-8100759FC216}" type="parTrans" cxnId="{1477AFB3-2717-4AA4-AA49-B683634B212A}">
      <dgm:prSet/>
      <dgm:spPr/>
      <dgm:t>
        <a:bodyPr/>
        <a:lstStyle/>
        <a:p>
          <a:endParaRPr lang="pl-PL"/>
        </a:p>
      </dgm:t>
    </dgm:pt>
    <dgm:pt modelId="{CE8E2D79-7FE5-4D1B-9ED1-F25D74F7A93F}" type="sibTrans" cxnId="{1477AFB3-2717-4AA4-AA49-B683634B212A}">
      <dgm:prSet/>
      <dgm:spPr/>
      <dgm:t>
        <a:bodyPr/>
        <a:lstStyle/>
        <a:p>
          <a:endParaRPr lang="pl-PL"/>
        </a:p>
      </dgm:t>
    </dgm:pt>
    <dgm:pt modelId="{2F7FAC06-5FDA-449A-BDBD-A87D8AC4CE31}">
      <dgm:prSet custT="1"/>
      <dgm:spPr/>
      <dgm:t>
        <a:bodyPr/>
        <a:lstStyle/>
        <a:p>
          <a:pPr rtl="0"/>
          <a:r>
            <a:rPr lang="pl-PL" sz="1600" dirty="0" smtClean="0"/>
            <a:t>Kluczowy dokument, stanowiący element lokalnego planu zagospodarowania przestrzennego</a:t>
          </a:r>
          <a:endParaRPr lang="pl-PL" sz="1600" dirty="0"/>
        </a:p>
      </dgm:t>
    </dgm:pt>
    <dgm:pt modelId="{BA3D6844-7CE8-48F1-B09F-26C6EC1E5297}" type="parTrans" cxnId="{1F10E489-F9C9-4872-B9F1-500FCC462BE6}">
      <dgm:prSet/>
      <dgm:spPr/>
      <dgm:t>
        <a:bodyPr/>
        <a:lstStyle/>
        <a:p>
          <a:endParaRPr lang="pl-PL"/>
        </a:p>
      </dgm:t>
    </dgm:pt>
    <dgm:pt modelId="{F880ED2C-812E-401F-A0F1-7FD80BBF93B2}" type="sibTrans" cxnId="{1F10E489-F9C9-4872-B9F1-500FCC462BE6}">
      <dgm:prSet/>
      <dgm:spPr/>
      <dgm:t>
        <a:bodyPr/>
        <a:lstStyle/>
        <a:p>
          <a:endParaRPr lang="pl-PL"/>
        </a:p>
      </dgm:t>
    </dgm:pt>
    <dgm:pt modelId="{BE97A8CB-01E0-4965-BF5A-AF46BA4FAE25}">
      <dgm:prSet custT="1"/>
      <dgm:spPr/>
      <dgm:t>
        <a:bodyPr/>
        <a:lstStyle/>
        <a:p>
          <a:pPr rtl="0"/>
          <a:r>
            <a:rPr lang="pl-PL" sz="1600" dirty="0" smtClean="0"/>
            <a:t>Wypracowanie strategii wyjścia z sytuacji kryzysowej dla obszarów zdegradowanych</a:t>
          </a:r>
          <a:endParaRPr lang="pl-PL" sz="1600" dirty="0"/>
        </a:p>
      </dgm:t>
    </dgm:pt>
    <dgm:pt modelId="{899DF789-E681-432F-9BFA-C0A538E65124}" type="parTrans" cxnId="{8F74CF71-8209-4705-8AA0-0FE036CE1A43}">
      <dgm:prSet/>
      <dgm:spPr/>
      <dgm:t>
        <a:bodyPr/>
        <a:lstStyle/>
        <a:p>
          <a:endParaRPr lang="pl-PL"/>
        </a:p>
      </dgm:t>
    </dgm:pt>
    <dgm:pt modelId="{6283F99B-EA1A-48F8-9601-A0149B631430}" type="sibTrans" cxnId="{8F74CF71-8209-4705-8AA0-0FE036CE1A43}">
      <dgm:prSet/>
      <dgm:spPr/>
      <dgm:t>
        <a:bodyPr/>
        <a:lstStyle/>
        <a:p>
          <a:endParaRPr lang="pl-PL"/>
        </a:p>
      </dgm:t>
    </dgm:pt>
    <dgm:pt modelId="{BB8D9428-CE81-45A4-8E38-ECEF556BD77C}" type="pres">
      <dgm:prSet presAssocID="{CF92E8BF-AB9F-4089-865E-151935C9ED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2E49A8-1BA5-47B1-B9FE-74BEC6C3840A}" type="pres">
      <dgm:prSet presAssocID="{2E8CF43E-6A63-4872-8973-09A8F09EBD83}" presName="root1" presStyleCnt="0"/>
      <dgm:spPr/>
    </dgm:pt>
    <dgm:pt modelId="{FA9DE036-8ADA-4A86-BC4E-6F058FD7010F}" type="pres">
      <dgm:prSet presAssocID="{2E8CF43E-6A63-4872-8973-09A8F09EBD83}" presName="LevelOneTextNode" presStyleLbl="node0" presStyleIdx="0" presStyleCnt="1" custAng="5400000" custScaleX="247115" custScaleY="67944" custLinFactNeighborX="-83378" custLinFactNeighborY="-117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AF5DCA2-E66F-4126-B8D7-8A7E158A4874}" type="pres">
      <dgm:prSet presAssocID="{2E8CF43E-6A63-4872-8973-09A8F09EBD83}" presName="level2hierChild" presStyleCnt="0"/>
      <dgm:spPr/>
    </dgm:pt>
    <dgm:pt modelId="{D6A1C62B-3519-409A-A0D3-BF068D55F395}" type="pres">
      <dgm:prSet presAssocID="{BA3D6844-7CE8-48F1-B09F-26C6EC1E5297}" presName="conn2-1" presStyleLbl="parChTrans1D2" presStyleIdx="0" presStyleCnt="5"/>
      <dgm:spPr/>
      <dgm:t>
        <a:bodyPr/>
        <a:lstStyle/>
        <a:p>
          <a:endParaRPr lang="pl-PL"/>
        </a:p>
      </dgm:t>
    </dgm:pt>
    <dgm:pt modelId="{3906FF17-CFC8-47A3-A2E4-9C69423B919F}" type="pres">
      <dgm:prSet presAssocID="{BA3D6844-7CE8-48F1-B09F-26C6EC1E5297}" presName="connTx" presStyleLbl="parChTrans1D2" presStyleIdx="0" presStyleCnt="5"/>
      <dgm:spPr/>
      <dgm:t>
        <a:bodyPr/>
        <a:lstStyle/>
        <a:p>
          <a:endParaRPr lang="pl-PL"/>
        </a:p>
      </dgm:t>
    </dgm:pt>
    <dgm:pt modelId="{8AC28277-3490-4EA2-ADC1-49A6B9D3CA7E}" type="pres">
      <dgm:prSet presAssocID="{2F7FAC06-5FDA-449A-BDBD-A87D8AC4CE31}" presName="root2" presStyleCnt="0"/>
      <dgm:spPr/>
    </dgm:pt>
    <dgm:pt modelId="{5142F7AD-E8FE-4D28-8924-CAB96ED1FC5B}" type="pres">
      <dgm:prSet presAssocID="{2F7FAC06-5FDA-449A-BDBD-A87D8AC4CE3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06C1CDA-8FD7-49F7-8C08-E76BB589DEA5}" type="pres">
      <dgm:prSet presAssocID="{2F7FAC06-5FDA-449A-BDBD-A87D8AC4CE31}" presName="level3hierChild" presStyleCnt="0"/>
      <dgm:spPr/>
    </dgm:pt>
    <dgm:pt modelId="{B73A5059-8E5C-4C2F-AFD8-74FACCD23EC6}" type="pres">
      <dgm:prSet presAssocID="{A4858C64-BAA1-497C-BBB1-9B0EDEF2B43F}" presName="conn2-1" presStyleLbl="parChTrans1D2" presStyleIdx="1" presStyleCnt="5"/>
      <dgm:spPr/>
      <dgm:t>
        <a:bodyPr/>
        <a:lstStyle/>
        <a:p>
          <a:endParaRPr lang="pl-PL"/>
        </a:p>
      </dgm:t>
    </dgm:pt>
    <dgm:pt modelId="{5088FE5F-87F1-4A62-949F-F3F3E2888DF2}" type="pres">
      <dgm:prSet presAssocID="{A4858C64-BAA1-497C-BBB1-9B0EDEF2B43F}" presName="connTx" presStyleLbl="parChTrans1D2" presStyleIdx="1" presStyleCnt="5"/>
      <dgm:spPr/>
      <dgm:t>
        <a:bodyPr/>
        <a:lstStyle/>
        <a:p>
          <a:endParaRPr lang="pl-PL"/>
        </a:p>
      </dgm:t>
    </dgm:pt>
    <dgm:pt modelId="{2A695BB2-FA13-4395-B76F-395453F00895}" type="pres">
      <dgm:prSet presAssocID="{87783F04-8233-4F97-9308-387B8D1D4FEA}" presName="root2" presStyleCnt="0"/>
      <dgm:spPr/>
    </dgm:pt>
    <dgm:pt modelId="{3535819E-130C-42FD-A4C2-E372614D2474}" type="pres">
      <dgm:prSet presAssocID="{87783F04-8233-4F97-9308-387B8D1D4FEA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8AEA7AF-D44A-4BC7-A34C-2DCC933484E3}" type="pres">
      <dgm:prSet presAssocID="{87783F04-8233-4F97-9308-387B8D1D4FEA}" presName="level3hierChild" presStyleCnt="0"/>
      <dgm:spPr/>
    </dgm:pt>
    <dgm:pt modelId="{7ADF3E0F-F37A-4A5B-BB17-F2322EAFCCC3}" type="pres">
      <dgm:prSet presAssocID="{49279EA5-6283-4CB2-97BF-59749BDC90BB}" presName="conn2-1" presStyleLbl="parChTrans1D2" presStyleIdx="2" presStyleCnt="5"/>
      <dgm:spPr/>
      <dgm:t>
        <a:bodyPr/>
        <a:lstStyle/>
        <a:p>
          <a:endParaRPr lang="pl-PL"/>
        </a:p>
      </dgm:t>
    </dgm:pt>
    <dgm:pt modelId="{21FA2977-4155-496C-B385-A1560D5B9163}" type="pres">
      <dgm:prSet presAssocID="{49279EA5-6283-4CB2-97BF-59749BDC90BB}" presName="connTx" presStyleLbl="parChTrans1D2" presStyleIdx="2" presStyleCnt="5"/>
      <dgm:spPr/>
      <dgm:t>
        <a:bodyPr/>
        <a:lstStyle/>
        <a:p>
          <a:endParaRPr lang="pl-PL"/>
        </a:p>
      </dgm:t>
    </dgm:pt>
    <dgm:pt modelId="{B49B4CF2-47B8-46AA-8051-615EA57BEB43}" type="pres">
      <dgm:prSet presAssocID="{6C7C84A8-6B8C-4FD2-9702-D92367AE95E9}" presName="root2" presStyleCnt="0"/>
      <dgm:spPr/>
    </dgm:pt>
    <dgm:pt modelId="{DA80CB16-AAB4-4320-9DC4-4C8A4D6C01E6}" type="pres">
      <dgm:prSet presAssocID="{6C7C84A8-6B8C-4FD2-9702-D92367AE95E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C12ED6C-9EE7-4729-9AD3-8B01E03A7C26}" type="pres">
      <dgm:prSet presAssocID="{6C7C84A8-6B8C-4FD2-9702-D92367AE95E9}" presName="level3hierChild" presStyleCnt="0"/>
      <dgm:spPr/>
    </dgm:pt>
    <dgm:pt modelId="{723DD507-1A8C-49A8-9836-64350C89CDFC}" type="pres">
      <dgm:prSet presAssocID="{F58D8D03-85A3-4C6C-82FE-C86DB8DC834A}" presName="conn2-1" presStyleLbl="parChTrans1D2" presStyleIdx="3" presStyleCnt="5"/>
      <dgm:spPr/>
      <dgm:t>
        <a:bodyPr/>
        <a:lstStyle/>
        <a:p>
          <a:endParaRPr lang="pl-PL"/>
        </a:p>
      </dgm:t>
    </dgm:pt>
    <dgm:pt modelId="{AEFF7F88-2AE7-42B9-88B9-CCAC8EC24C4D}" type="pres">
      <dgm:prSet presAssocID="{F58D8D03-85A3-4C6C-82FE-C86DB8DC834A}" presName="connTx" presStyleLbl="parChTrans1D2" presStyleIdx="3" presStyleCnt="5"/>
      <dgm:spPr/>
      <dgm:t>
        <a:bodyPr/>
        <a:lstStyle/>
        <a:p>
          <a:endParaRPr lang="pl-PL"/>
        </a:p>
      </dgm:t>
    </dgm:pt>
    <dgm:pt modelId="{8288037D-12AA-4E8A-8473-A6040222E3B7}" type="pres">
      <dgm:prSet presAssocID="{1ABA2D5A-C778-45A3-B79D-01DA53F00377}" presName="root2" presStyleCnt="0"/>
      <dgm:spPr/>
    </dgm:pt>
    <dgm:pt modelId="{2D456653-4E71-4D1A-ADD3-3413717A36DE}" type="pres">
      <dgm:prSet presAssocID="{1ABA2D5A-C778-45A3-B79D-01DA53F0037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12DECCE-A920-442F-A105-3D717D1018FE}" type="pres">
      <dgm:prSet presAssocID="{1ABA2D5A-C778-45A3-B79D-01DA53F00377}" presName="level3hierChild" presStyleCnt="0"/>
      <dgm:spPr/>
    </dgm:pt>
    <dgm:pt modelId="{C74BF1E1-3145-4EA3-AC93-A287B81A9AE5}" type="pres">
      <dgm:prSet presAssocID="{899DF789-E681-432F-9BFA-C0A538E65124}" presName="conn2-1" presStyleLbl="parChTrans1D2" presStyleIdx="4" presStyleCnt="5"/>
      <dgm:spPr/>
      <dgm:t>
        <a:bodyPr/>
        <a:lstStyle/>
        <a:p>
          <a:endParaRPr lang="pl-PL"/>
        </a:p>
      </dgm:t>
    </dgm:pt>
    <dgm:pt modelId="{696F150D-F029-4D6E-80A6-CFE74E1BE479}" type="pres">
      <dgm:prSet presAssocID="{899DF789-E681-432F-9BFA-C0A538E65124}" presName="connTx" presStyleLbl="parChTrans1D2" presStyleIdx="4" presStyleCnt="5"/>
      <dgm:spPr/>
      <dgm:t>
        <a:bodyPr/>
        <a:lstStyle/>
        <a:p>
          <a:endParaRPr lang="pl-PL"/>
        </a:p>
      </dgm:t>
    </dgm:pt>
    <dgm:pt modelId="{9FDC14C0-BB83-450F-832A-2446D93FC398}" type="pres">
      <dgm:prSet presAssocID="{BE97A8CB-01E0-4965-BF5A-AF46BA4FAE25}" presName="root2" presStyleCnt="0"/>
      <dgm:spPr/>
    </dgm:pt>
    <dgm:pt modelId="{9001A656-8DB4-415E-AF47-0ADD2B6958D3}" type="pres">
      <dgm:prSet presAssocID="{BE97A8CB-01E0-4965-BF5A-AF46BA4FAE2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35D9612-3576-43A6-9344-71B947C92297}" type="pres">
      <dgm:prSet presAssocID="{BE97A8CB-01E0-4965-BF5A-AF46BA4FAE25}" presName="level3hierChild" presStyleCnt="0"/>
      <dgm:spPr/>
    </dgm:pt>
  </dgm:ptLst>
  <dgm:cxnLst>
    <dgm:cxn modelId="{AD2A983D-5007-4F21-92FC-04EDB3913ADF}" type="presOf" srcId="{BE97A8CB-01E0-4965-BF5A-AF46BA4FAE25}" destId="{9001A656-8DB4-415E-AF47-0ADD2B6958D3}" srcOrd="0" destOrd="0" presId="urn:microsoft.com/office/officeart/2008/layout/HorizontalMultiLevelHierarchy"/>
    <dgm:cxn modelId="{1F10E489-F9C9-4872-B9F1-500FCC462BE6}" srcId="{2E8CF43E-6A63-4872-8973-09A8F09EBD83}" destId="{2F7FAC06-5FDA-449A-BDBD-A87D8AC4CE31}" srcOrd="0" destOrd="0" parTransId="{BA3D6844-7CE8-48F1-B09F-26C6EC1E5297}" sibTransId="{F880ED2C-812E-401F-A0F1-7FD80BBF93B2}"/>
    <dgm:cxn modelId="{937C44B3-6BE5-44E0-AAAA-88945010ABAB}" type="presOf" srcId="{F58D8D03-85A3-4C6C-82FE-C86DB8DC834A}" destId="{AEFF7F88-2AE7-42B9-88B9-CCAC8EC24C4D}" srcOrd="1" destOrd="0" presId="urn:microsoft.com/office/officeart/2008/layout/HorizontalMultiLevelHierarchy"/>
    <dgm:cxn modelId="{8D7C5054-834A-4ECC-A481-AA32A03199A2}" type="presOf" srcId="{A4858C64-BAA1-497C-BBB1-9B0EDEF2B43F}" destId="{5088FE5F-87F1-4A62-949F-F3F3E2888DF2}" srcOrd="1" destOrd="0" presId="urn:microsoft.com/office/officeart/2008/layout/HorizontalMultiLevelHierarchy"/>
    <dgm:cxn modelId="{290C3B19-2475-4D9A-960C-53BC4C36B5E4}" type="presOf" srcId="{BA3D6844-7CE8-48F1-B09F-26C6EC1E5297}" destId="{D6A1C62B-3519-409A-A0D3-BF068D55F395}" srcOrd="0" destOrd="0" presId="urn:microsoft.com/office/officeart/2008/layout/HorizontalMultiLevelHierarchy"/>
    <dgm:cxn modelId="{3FD7BCC1-B860-4AEE-A5DC-D4252BF6A341}" type="presOf" srcId="{CF92E8BF-AB9F-4089-865E-151935C9EDC1}" destId="{BB8D9428-CE81-45A4-8E38-ECEF556BD77C}" srcOrd="0" destOrd="0" presId="urn:microsoft.com/office/officeart/2008/layout/HorizontalMultiLevelHierarchy"/>
    <dgm:cxn modelId="{873E7023-5785-49D8-B3FD-787BFD9F087D}" srcId="{2E8CF43E-6A63-4872-8973-09A8F09EBD83}" destId="{1ABA2D5A-C778-45A3-B79D-01DA53F00377}" srcOrd="3" destOrd="0" parTransId="{F58D8D03-85A3-4C6C-82FE-C86DB8DC834A}" sibTransId="{362F76E4-F9DC-40FC-9FE5-4BE77A6F5726}"/>
    <dgm:cxn modelId="{6DDB06EE-6BE9-4080-813B-CE4D5E176392}" type="presOf" srcId="{49279EA5-6283-4CB2-97BF-59749BDC90BB}" destId="{21FA2977-4155-496C-B385-A1560D5B9163}" srcOrd="1" destOrd="0" presId="urn:microsoft.com/office/officeart/2008/layout/HorizontalMultiLevelHierarchy"/>
    <dgm:cxn modelId="{EE77E2D7-4D07-49A2-8575-2F78BC1243C3}" type="presOf" srcId="{87783F04-8233-4F97-9308-387B8D1D4FEA}" destId="{3535819E-130C-42FD-A4C2-E372614D2474}" srcOrd="0" destOrd="0" presId="urn:microsoft.com/office/officeart/2008/layout/HorizontalMultiLevelHierarchy"/>
    <dgm:cxn modelId="{C771AD59-B2AF-4C1B-A282-6E03089AC418}" type="presOf" srcId="{F58D8D03-85A3-4C6C-82FE-C86DB8DC834A}" destId="{723DD507-1A8C-49A8-9836-64350C89CDFC}" srcOrd="0" destOrd="0" presId="urn:microsoft.com/office/officeart/2008/layout/HorizontalMultiLevelHierarchy"/>
    <dgm:cxn modelId="{3CE08C0E-8A5C-4479-BB80-4A07713B3875}" srcId="{2E8CF43E-6A63-4872-8973-09A8F09EBD83}" destId="{6C7C84A8-6B8C-4FD2-9702-D92367AE95E9}" srcOrd="2" destOrd="0" parTransId="{49279EA5-6283-4CB2-97BF-59749BDC90BB}" sibTransId="{F6D6EF9B-C684-41FE-AF43-D5A47483535B}"/>
    <dgm:cxn modelId="{753264E8-CF0A-4985-9250-DC319F3B45F3}" type="presOf" srcId="{BA3D6844-7CE8-48F1-B09F-26C6EC1E5297}" destId="{3906FF17-CFC8-47A3-A2E4-9C69423B919F}" srcOrd="1" destOrd="0" presId="urn:microsoft.com/office/officeart/2008/layout/HorizontalMultiLevelHierarchy"/>
    <dgm:cxn modelId="{1A21F87A-48DC-48ED-88D5-726B1F7D9E81}" type="presOf" srcId="{899DF789-E681-432F-9BFA-C0A538E65124}" destId="{C74BF1E1-3145-4EA3-AC93-A287B81A9AE5}" srcOrd="0" destOrd="0" presId="urn:microsoft.com/office/officeart/2008/layout/HorizontalMultiLevelHierarchy"/>
    <dgm:cxn modelId="{12E9AEBA-8E99-42C0-BD9A-8F1913D302EF}" type="presOf" srcId="{2E8CF43E-6A63-4872-8973-09A8F09EBD83}" destId="{FA9DE036-8ADA-4A86-BC4E-6F058FD7010F}" srcOrd="0" destOrd="0" presId="urn:microsoft.com/office/officeart/2008/layout/HorizontalMultiLevelHierarchy"/>
    <dgm:cxn modelId="{11DEAE45-9D66-471C-9435-7D86EA543BE6}" type="presOf" srcId="{2F7FAC06-5FDA-449A-BDBD-A87D8AC4CE31}" destId="{5142F7AD-E8FE-4D28-8924-CAB96ED1FC5B}" srcOrd="0" destOrd="0" presId="urn:microsoft.com/office/officeart/2008/layout/HorizontalMultiLevelHierarchy"/>
    <dgm:cxn modelId="{22737BF9-9CC2-45FE-A4B6-48054C14F2B9}" type="presOf" srcId="{A4858C64-BAA1-497C-BBB1-9B0EDEF2B43F}" destId="{B73A5059-8E5C-4C2F-AFD8-74FACCD23EC6}" srcOrd="0" destOrd="0" presId="urn:microsoft.com/office/officeart/2008/layout/HorizontalMultiLevelHierarchy"/>
    <dgm:cxn modelId="{8F74CF71-8209-4705-8AA0-0FE036CE1A43}" srcId="{2E8CF43E-6A63-4872-8973-09A8F09EBD83}" destId="{BE97A8CB-01E0-4965-BF5A-AF46BA4FAE25}" srcOrd="4" destOrd="0" parTransId="{899DF789-E681-432F-9BFA-C0A538E65124}" sibTransId="{6283F99B-EA1A-48F8-9601-A0149B631430}"/>
    <dgm:cxn modelId="{1E8812B8-9874-431B-B308-28321FCCE22A}" type="presOf" srcId="{1ABA2D5A-C778-45A3-B79D-01DA53F00377}" destId="{2D456653-4E71-4D1A-ADD3-3413717A36DE}" srcOrd="0" destOrd="0" presId="urn:microsoft.com/office/officeart/2008/layout/HorizontalMultiLevelHierarchy"/>
    <dgm:cxn modelId="{9B617B6E-F7FC-473C-8A8F-3457A6187A26}" type="presOf" srcId="{49279EA5-6283-4CB2-97BF-59749BDC90BB}" destId="{7ADF3E0F-F37A-4A5B-BB17-F2322EAFCCC3}" srcOrd="0" destOrd="0" presId="urn:microsoft.com/office/officeart/2008/layout/HorizontalMultiLevelHierarchy"/>
    <dgm:cxn modelId="{017357AD-8DD0-4190-8BEA-20C809FD7097}" type="presOf" srcId="{899DF789-E681-432F-9BFA-C0A538E65124}" destId="{696F150D-F029-4D6E-80A6-CFE74E1BE479}" srcOrd="1" destOrd="0" presId="urn:microsoft.com/office/officeart/2008/layout/HorizontalMultiLevelHierarchy"/>
    <dgm:cxn modelId="{FDFBE53E-6778-4093-8D0E-126A1030FAC9}" srcId="{2E8CF43E-6A63-4872-8973-09A8F09EBD83}" destId="{87783F04-8233-4F97-9308-387B8D1D4FEA}" srcOrd="1" destOrd="0" parTransId="{A4858C64-BAA1-497C-BBB1-9B0EDEF2B43F}" sibTransId="{200CC93C-5CF2-46DF-89FB-354F4FEABA30}"/>
    <dgm:cxn modelId="{1477AFB3-2717-4AA4-AA49-B683634B212A}" srcId="{CF92E8BF-AB9F-4089-865E-151935C9EDC1}" destId="{2E8CF43E-6A63-4872-8973-09A8F09EBD83}" srcOrd="0" destOrd="0" parTransId="{585799C2-EAD0-4E4B-A19B-8100759FC216}" sibTransId="{CE8E2D79-7FE5-4D1B-9ED1-F25D74F7A93F}"/>
    <dgm:cxn modelId="{80EF8BD8-9EF0-42A6-A2AB-D4DA3A6C08FA}" type="presOf" srcId="{6C7C84A8-6B8C-4FD2-9702-D92367AE95E9}" destId="{DA80CB16-AAB4-4320-9DC4-4C8A4D6C01E6}" srcOrd="0" destOrd="0" presId="urn:microsoft.com/office/officeart/2008/layout/HorizontalMultiLevelHierarchy"/>
    <dgm:cxn modelId="{386B831B-444D-4C29-BCFA-C340861F3C68}" type="presParOf" srcId="{BB8D9428-CE81-45A4-8E38-ECEF556BD77C}" destId="{172E49A8-1BA5-47B1-B9FE-74BEC6C3840A}" srcOrd="0" destOrd="0" presId="urn:microsoft.com/office/officeart/2008/layout/HorizontalMultiLevelHierarchy"/>
    <dgm:cxn modelId="{4B6F545A-1270-4A12-B493-F9C66927813A}" type="presParOf" srcId="{172E49A8-1BA5-47B1-B9FE-74BEC6C3840A}" destId="{FA9DE036-8ADA-4A86-BC4E-6F058FD7010F}" srcOrd="0" destOrd="0" presId="urn:microsoft.com/office/officeart/2008/layout/HorizontalMultiLevelHierarchy"/>
    <dgm:cxn modelId="{71DECD7D-B793-4163-A46F-0B0007F61F9F}" type="presParOf" srcId="{172E49A8-1BA5-47B1-B9FE-74BEC6C3840A}" destId="{1AF5DCA2-E66F-4126-B8D7-8A7E158A4874}" srcOrd="1" destOrd="0" presId="urn:microsoft.com/office/officeart/2008/layout/HorizontalMultiLevelHierarchy"/>
    <dgm:cxn modelId="{F7D37E24-245D-4BC9-AAF3-8ACF4F346E79}" type="presParOf" srcId="{1AF5DCA2-E66F-4126-B8D7-8A7E158A4874}" destId="{D6A1C62B-3519-409A-A0D3-BF068D55F395}" srcOrd="0" destOrd="0" presId="urn:microsoft.com/office/officeart/2008/layout/HorizontalMultiLevelHierarchy"/>
    <dgm:cxn modelId="{EA29C188-C34D-4B7A-986E-AE03B11A37E6}" type="presParOf" srcId="{D6A1C62B-3519-409A-A0D3-BF068D55F395}" destId="{3906FF17-CFC8-47A3-A2E4-9C69423B919F}" srcOrd="0" destOrd="0" presId="urn:microsoft.com/office/officeart/2008/layout/HorizontalMultiLevelHierarchy"/>
    <dgm:cxn modelId="{039BADD1-82A0-46D5-A170-86988297A38B}" type="presParOf" srcId="{1AF5DCA2-E66F-4126-B8D7-8A7E158A4874}" destId="{8AC28277-3490-4EA2-ADC1-49A6B9D3CA7E}" srcOrd="1" destOrd="0" presId="urn:microsoft.com/office/officeart/2008/layout/HorizontalMultiLevelHierarchy"/>
    <dgm:cxn modelId="{59EB4EAC-4C90-41BD-AAFF-B101289A322D}" type="presParOf" srcId="{8AC28277-3490-4EA2-ADC1-49A6B9D3CA7E}" destId="{5142F7AD-E8FE-4D28-8924-CAB96ED1FC5B}" srcOrd="0" destOrd="0" presId="urn:microsoft.com/office/officeart/2008/layout/HorizontalMultiLevelHierarchy"/>
    <dgm:cxn modelId="{56995FE9-E52F-4E99-AB6A-3C31EA8996E5}" type="presParOf" srcId="{8AC28277-3490-4EA2-ADC1-49A6B9D3CA7E}" destId="{B06C1CDA-8FD7-49F7-8C08-E76BB589DEA5}" srcOrd="1" destOrd="0" presId="urn:microsoft.com/office/officeart/2008/layout/HorizontalMultiLevelHierarchy"/>
    <dgm:cxn modelId="{7729222D-6C1E-4E59-AC7A-4C5E331C9926}" type="presParOf" srcId="{1AF5DCA2-E66F-4126-B8D7-8A7E158A4874}" destId="{B73A5059-8E5C-4C2F-AFD8-74FACCD23EC6}" srcOrd="2" destOrd="0" presId="urn:microsoft.com/office/officeart/2008/layout/HorizontalMultiLevelHierarchy"/>
    <dgm:cxn modelId="{721E33E0-EFD5-4762-BD2D-1FB9CB374295}" type="presParOf" srcId="{B73A5059-8E5C-4C2F-AFD8-74FACCD23EC6}" destId="{5088FE5F-87F1-4A62-949F-F3F3E2888DF2}" srcOrd="0" destOrd="0" presId="urn:microsoft.com/office/officeart/2008/layout/HorizontalMultiLevelHierarchy"/>
    <dgm:cxn modelId="{536533D6-C337-45DF-9772-DBD3E017592F}" type="presParOf" srcId="{1AF5DCA2-E66F-4126-B8D7-8A7E158A4874}" destId="{2A695BB2-FA13-4395-B76F-395453F00895}" srcOrd="3" destOrd="0" presId="urn:microsoft.com/office/officeart/2008/layout/HorizontalMultiLevelHierarchy"/>
    <dgm:cxn modelId="{0355308B-C996-421C-B37E-8D278F74BE32}" type="presParOf" srcId="{2A695BB2-FA13-4395-B76F-395453F00895}" destId="{3535819E-130C-42FD-A4C2-E372614D2474}" srcOrd="0" destOrd="0" presId="urn:microsoft.com/office/officeart/2008/layout/HorizontalMultiLevelHierarchy"/>
    <dgm:cxn modelId="{8AF9189F-1570-4CE9-A385-16842F539247}" type="presParOf" srcId="{2A695BB2-FA13-4395-B76F-395453F00895}" destId="{A8AEA7AF-D44A-4BC7-A34C-2DCC933484E3}" srcOrd="1" destOrd="0" presId="urn:microsoft.com/office/officeart/2008/layout/HorizontalMultiLevelHierarchy"/>
    <dgm:cxn modelId="{D61EA01A-5C7E-489C-8251-FE921D9D4056}" type="presParOf" srcId="{1AF5DCA2-E66F-4126-B8D7-8A7E158A4874}" destId="{7ADF3E0F-F37A-4A5B-BB17-F2322EAFCCC3}" srcOrd="4" destOrd="0" presId="urn:microsoft.com/office/officeart/2008/layout/HorizontalMultiLevelHierarchy"/>
    <dgm:cxn modelId="{2FC5DB41-F20B-475D-BF34-C0FF08A01945}" type="presParOf" srcId="{7ADF3E0F-F37A-4A5B-BB17-F2322EAFCCC3}" destId="{21FA2977-4155-496C-B385-A1560D5B9163}" srcOrd="0" destOrd="0" presId="urn:microsoft.com/office/officeart/2008/layout/HorizontalMultiLevelHierarchy"/>
    <dgm:cxn modelId="{31EE478D-9F8C-4F82-A429-1FE9CDB1C22F}" type="presParOf" srcId="{1AF5DCA2-E66F-4126-B8D7-8A7E158A4874}" destId="{B49B4CF2-47B8-46AA-8051-615EA57BEB43}" srcOrd="5" destOrd="0" presId="urn:microsoft.com/office/officeart/2008/layout/HorizontalMultiLevelHierarchy"/>
    <dgm:cxn modelId="{2D8856C4-5709-4C3C-AB42-91024B1D9F50}" type="presParOf" srcId="{B49B4CF2-47B8-46AA-8051-615EA57BEB43}" destId="{DA80CB16-AAB4-4320-9DC4-4C8A4D6C01E6}" srcOrd="0" destOrd="0" presId="urn:microsoft.com/office/officeart/2008/layout/HorizontalMultiLevelHierarchy"/>
    <dgm:cxn modelId="{41705AAA-F89C-4067-BA7F-23AA8D252651}" type="presParOf" srcId="{B49B4CF2-47B8-46AA-8051-615EA57BEB43}" destId="{7C12ED6C-9EE7-4729-9AD3-8B01E03A7C26}" srcOrd="1" destOrd="0" presId="urn:microsoft.com/office/officeart/2008/layout/HorizontalMultiLevelHierarchy"/>
    <dgm:cxn modelId="{4801B046-CA95-44F0-8EB6-C327C2FF60E8}" type="presParOf" srcId="{1AF5DCA2-E66F-4126-B8D7-8A7E158A4874}" destId="{723DD507-1A8C-49A8-9836-64350C89CDFC}" srcOrd="6" destOrd="0" presId="urn:microsoft.com/office/officeart/2008/layout/HorizontalMultiLevelHierarchy"/>
    <dgm:cxn modelId="{32203258-6DCE-41A6-AECB-9AD13DECECB3}" type="presParOf" srcId="{723DD507-1A8C-49A8-9836-64350C89CDFC}" destId="{AEFF7F88-2AE7-42B9-88B9-CCAC8EC24C4D}" srcOrd="0" destOrd="0" presId="urn:microsoft.com/office/officeart/2008/layout/HorizontalMultiLevelHierarchy"/>
    <dgm:cxn modelId="{0F55B6A3-30BD-4712-99FB-688C61D792DE}" type="presParOf" srcId="{1AF5DCA2-E66F-4126-B8D7-8A7E158A4874}" destId="{8288037D-12AA-4E8A-8473-A6040222E3B7}" srcOrd="7" destOrd="0" presId="urn:microsoft.com/office/officeart/2008/layout/HorizontalMultiLevelHierarchy"/>
    <dgm:cxn modelId="{213E2460-EC13-499E-A3EB-DA7D8FA1D2D9}" type="presParOf" srcId="{8288037D-12AA-4E8A-8473-A6040222E3B7}" destId="{2D456653-4E71-4D1A-ADD3-3413717A36DE}" srcOrd="0" destOrd="0" presId="urn:microsoft.com/office/officeart/2008/layout/HorizontalMultiLevelHierarchy"/>
    <dgm:cxn modelId="{99D8ACFD-569B-4B8C-B425-3FB967AF5F4C}" type="presParOf" srcId="{8288037D-12AA-4E8A-8473-A6040222E3B7}" destId="{212DECCE-A920-442F-A105-3D717D1018FE}" srcOrd="1" destOrd="0" presId="urn:microsoft.com/office/officeart/2008/layout/HorizontalMultiLevelHierarchy"/>
    <dgm:cxn modelId="{EDE60EFB-2983-4337-B582-EAD3B969CA77}" type="presParOf" srcId="{1AF5DCA2-E66F-4126-B8D7-8A7E158A4874}" destId="{C74BF1E1-3145-4EA3-AC93-A287B81A9AE5}" srcOrd="8" destOrd="0" presId="urn:microsoft.com/office/officeart/2008/layout/HorizontalMultiLevelHierarchy"/>
    <dgm:cxn modelId="{499BDC48-237A-4CAD-8869-3FF89A08AB9B}" type="presParOf" srcId="{C74BF1E1-3145-4EA3-AC93-A287B81A9AE5}" destId="{696F150D-F029-4D6E-80A6-CFE74E1BE479}" srcOrd="0" destOrd="0" presId="urn:microsoft.com/office/officeart/2008/layout/HorizontalMultiLevelHierarchy"/>
    <dgm:cxn modelId="{EF6F6FCB-8D00-4F2D-8917-48669023205C}" type="presParOf" srcId="{1AF5DCA2-E66F-4126-B8D7-8A7E158A4874}" destId="{9FDC14C0-BB83-450F-832A-2446D93FC398}" srcOrd="9" destOrd="0" presId="urn:microsoft.com/office/officeart/2008/layout/HorizontalMultiLevelHierarchy"/>
    <dgm:cxn modelId="{1F49810F-43DE-4B1F-8B65-36F5346E95B2}" type="presParOf" srcId="{9FDC14C0-BB83-450F-832A-2446D93FC398}" destId="{9001A656-8DB4-415E-AF47-0ADD2B6958D3}" srcOrd="0" destOrd="0" presId="urn:microsoft.com/office/officeart/2008/layout/HorizontalMultiLevelHierarchy"/>
    <dgm:cxn modelId="{A42F3A75-C175-40E3-A21B-04F0DCCA9D80}" type="presParOf" srcId="{9FDC14C0-BB83-450F-832A-2446D93FC398}" destId="{F35D9612-3576-43A6-9344-71B947C922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83519-B545-4844-BCA5-A0B984814B3E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D708437-B1BC-4D67-91F7-47E13C3AC9A5}">
      <dgm:prSet phldrT="[Tekst]" custT="1"/>
      <dgm:spPr>
        <a:xfrm>
          <a:off x="0" y="0"/>
          <a:ext cx="6542646" cy="741641"/>
        </a:xfrm>
      </dgm:spPr>
      <dgm:t>
        <a:bodyPr/>
        <a:lstStyle/>
        <a:p>
          <a:pPr algn="ctr"/>
          <a:r>
            <a:rPr lang="pl-PL" sz="1800" b="1" dirty="0" smtClean="0">
              <a:latin typeface="Calibri"/>
              <a:ea typeface="+mn-ea"/>
              <a:cs typeface="+mn-cs"/>
            </a:rPr>
            <a:t>Analiza społeczno-gospodarcza bieżącej sytuacji w gminie</a:t>
          </a:r>
          <a:endParaRPr lang="pl-PL" sz="1800" b="1" dirty="0">
            <a:latin typeface="Calibri"/>
            <a:ea typeface="+mn-ea"/>
            <a:cs typeface="+mn-cs"/>
          </a:endParaRPr>
        </a:p>
      </dgm:t>
    </dgm:pt>
    <dgm:pt modelId="{F92B7E5C-74B3-428B-99E1-BDF88B175D49}" type="parTrans" cxnId="{517294E2-5D33-4A26-925C-A5ECF7261633}">
      <dgm:prSet/>
      <dgm:spPr/>
      <dgm:t>
        <a:bodyPr/>
        <a:lstStyle/>
        <a:p>
          <a:endParaRPr lang="pl-PL"/>
        </a:p>
      </dgm:t>
    </dgm:pt>
    <dgm:pt modelId="{09E64DBB-AB86-47E3-B2C4-F9F4A5660A17}" type="sibTrans" cxnId="{517294E2-5D33-4A26-925C-A5ECF7261633}">
      <dgm:prSet/>
      <dgm:spPr>
        <a:xfrm>
          <a:off x="6060579" y="541810"/>
          <a:ext cx="482067" cy="482067"/>
        </a:xfrm>
      </dgm:spPr>
      <dgm:t>
        <a:bodyPr/>
        <a:lstStyle/>
        <a:p>
          <a:endParaRPr lang="pl-P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6FC3DD9-0924-40DC-AB65-8D7E3A41A22F}">
      <dgm:prSet phldrT="[Tekst]" custT="1"/>
      <dgm:spPr>
        <a:xfrm>
          <a:off x="488574" y="844647"/>
          <a:ext cx="6542646" cy="741641"/>
        </a:xfrm>
      </dgm:spPr>
      <dgm:t>
        <a:bodyPr/>
        <a:lstStyle/>
        <a:p>
          <a:pPr algn="ctr"/>
          <a:r>
            <a:rPr lang="pl-PL" sz="1800" b="1" dirty="0" smtClean="0">
              <a:latin typeface="Calibri"/>
              <a:ea typeface="+mn-ea"/>
              <a:cs typeface="+mn-cs"/>
            </a:rPr>
            <a:t>Wyznaczenie terenów pod rewitalizację</a:t>
          </a:r>
          <a:endParaRPr lang="pl-PL" sz="1800" b="1" dirty="0">
            <a:latin typeface="Calibri"/>
            <a:ea typeface="+mn-ea"/>
            <a:cs typeface="+mn-cs"/>
          </a:endParaRPr>
        </a:p>
      </dgm:t>
    </dgm:pt>
    <dgm:pt modelId="{5953DBF1-AE27-4238-B77C-D7B4CCAE3068}" type="parTrans" cxnId="{146FD92E-4469-4E88-B457-30D869E447C7}">
      <dgm:prSet/>
      <dgm:spPr/>
      <dgm:t>
        <a:bodyPr/>
        <a:lstStyle/>
        <a:p>
          <a:endParaRPr lang="pl-PL"/>
        </a:p>
      </dgm:t>
    </dgm:pt>
    <dgm:pt modelId="{B5E096DB-EF08-4977-9E91-4DFCD1F5A9ED}" type="sibTrans" cxnId="{146FD92E-4469-4E88-B457-30D869E447C7}">
      <dgm:prSet/>
      <dgm:spPr>
        <a:xfrm>
          <a:off x="6549154" y="1386458"/>
          <a:ext cx="482067" cy="482067"/>
        </a:xfrm>
      </dgm:spPr>
      <dgm:t>
        <a:bodyPr/>
        <a:lstStyle/>
        <a:p>
          <a:endParaRPr lang="pl-P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1A9F15B-D6A4-43F8-8137-CE45C8324FFD}">
      <dgm:prSet phldrT="[Tekst]" custT="1"/>
      <dgm:spPr>
        <a:xfrm>
          <a:off x="1465722" y="2533942"/>
          <a:ext cx="6542646" cy="741641"/>
        </a:xfrm>
      </dgm:spPr>
      <dgm:t>
        <a:bodyPr/>
        <a:lstStyle/>
        <a:p>
          <a:pPr algn="ctr"/>
          <a:r>
            <a:rPr lang="pl-PL" sz="1800" b="1" dirty="0" smtClean="0">
              <a:latin typeface="Calibri"/>
              <a:ea typeface="+mn-ea"/>
              <a:cs typeface="+mn-cs"/>
            </a:rPr>
            <a:t>Wyznaczenie wizji wyprowadzenia obszaru rewitalizacji ze stanu kryzysowego</a:t>
          </a:r>
          <a:endParaRPr lang="pl-PL" sz="1800" b="1" dirty="0">
            <a:latin typeface="Calibri"/>
            <a:ea typeface="+mn-ea"/>
            <a:cs typeface="+mn-cs"/>
          </a:endParaRPr>
        </a:p>
      </dgm:t>
    </dgm:pt>
    <dgm:pt modelId="{036D0903-E4FC-457B-BB8B-566B54393AF4}" type="parTrans" cxnId="{C9FD3445-6D0F-4092-8648-363F0AD5A3D6}">
      <dgm:prSet/>
      <dgm:spPr/>
      <dgm:t>
        <a:bodyPr/>
        <a:lstStyle/>
        <a:p>
          <a:endParaRPr lang="pl-PL"/>
        </a:p>
      </dgm:t>
    </dgm:pt>
    <dgm:pt modelId="{11180FF8-E657-4997-BAD4-076101D8216B}" type="sibTrans" cxnId="{C9FD3445-6D0F-4092-8648-363F0AD5A3D6}">
      <dgm:prSet/>
      <dgm:spPr>
        <a:xfrm>
          <a:off x="7526302" y="3071632"/>
          <a:ext cx="482067" cy="482067"/>
        </a:xfrm>
      </dgm:spPr>
      <dgm:t>
        <a:bodyPr/>
        <a:lstStyle/>
        <a:p>
          <a:endParaRPr lang="pl-P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1D6555-AB1B-471A-804E-61AC53FFD12A}">
      <dgm:prSet phldrT="[Tekst]" custT="1"/>
      <dgm:spPr>
        <a:xfrm>
          <a:off x="0" y="0"/>
          <a:ext cx="6542646" cy="741641"/>
        </a:xfrm>
      </dgm:spPr>
      <dgm:t>
        <a:bodyPr/>
        <a:lstStyle/>
        <a:p>
          <a:pPr algn="ctr"/>
          <a:r>
            <a:rPr lang="pl-PL" sz="1800" b="1" dirty="0" smtClean="0">
              <a:latin typeface="Calibri"/>
              <a:ea typeface="+mn-ea"/>
              <a:cs typeface="+mn-cs"/>
            </a:rPr>
            <a:t>Analiza SWOT</a:t>
          </a:r>
          <a:endParaRPr lang="pl-PL" sz="1800" b="1" dirty="0">
            <a:latin typeface="Calibri"/>
            <a:ea typeface="+mn-ea"/>
            <a:cs typeface="+mn-cs"/>
          </a:endParaRPr>
        </a:p>
      </dgm:t>
    </dgm:pt>
    <dgm:pt modelId="{6F40ED2D-7A58-4AF7-AC7C-9C135F4EC541}" type="parTrans" cxnId="{2A8745B7-061C-4B7A-AE54-5EF7AF89E330}">
      <dgm:prSet/>
      <dgm:spPr/>
      <dgm:t>
        <a:bodyPr/>
        <a:lstStyle/>
        <a:p>
          <a:endParaRPr lang="pl-PL"/>
        </a:p>
      </dgm:t>
    </dgm:pt>
    <dgm:pt modelId="{44B8A38A-D563-4758-B1AE-8F627DFFFC26}" type="sibTrans" cxnId="{2A8745B7-061C-4B7A-AE54-5EF7AF89E330}">
      <dgm:prSet/>
      <dgm:spPr/>
      <dgm:t>
        <a:bodyPr/>
        <a:lstStyle/>
        <a:p>
          <a:endParaRPr lang="pl-PL"/>
        </a:p>
      </dgm:t>
    </dgm:pt>
    <dgm:pt modelId="{D58A6960-BFBD-43DF-9D1C-EF990FB9247C}">
      <dgm:prSet phldrT="[Tekst]" custT="1"/>
      <dgm:spPr>
        <a:xfrm>
          <a:off x="0" y="0"/>
          <a:ext cx="6542646" cy="741641"/>
        </a:xfrm>
      </dgm:spPr>
      <dgm:t>
        <a:bodyPr/>
        <a:lstStyle/>
        <a:p>
          <a:pPr algn="ctr"/>
          <a:r>
            <a:rPr lang="pl-PL" sz="1800" b="1" dirty="0" smtClean="0">
              <a:latin typeface="Calibri"/>
              <a:ea typeface="+mn-ea"/>
              <a:cs typeface="+mn-cs"/>
            </a:rPr>
            <a:t>Diagnoza czynników kryzysowych</a:t>
          </a:r>
          <a:endParaRPr lang="pl-PL" sz="1800" b="1" dirty="0">
            <a:latin typeface="Calibri"/>
            <a:ea typeface="+mn-ea"/>
            <a:cs typeface="+mn-cs"/>
          </a:endParaRPr>
        </a:p>
      </dgm:t>
    </dgm:pt>
    <dgm:pt modelId="{6414DB51-DF63-47F6-9494-24CE292A6823}" type="parTrans" cxnId="{A5064D12-D562-49DC-BA5D-87C4B5E7D123}">
      <dgm:prSet/>
      <dgm:spPr/>
      <dgm:t>
        <a:bodyPr/>
        <a:lstStyle/>
        <a:p>
          <a:endParaRPr lang="pl-PL"/>
        </a:p>
      </dgm:t>
    </dgm:pt>
    <dgm:pt modelId="{9EE088EE-7DFF-4F8D-9B50-23C5CF175D01}" type="sibTrans" cxnId="{A5064D12-D562-49DC-BA5D-87C4B5E7D123}">
      <dgm:prSet/>
      <dgm:spPr/>
      <dgm:t>
        <a:bodyPr/>
        <a:lstStyle/>
        <a:p>
          <a:endParaRPr lang="pl-PL"/>
        </a:p>
      </dgm:t>
    </dgm:pt>
    <dgm:pt modelId="{FCE565F7-280A-4F86-898F-D7A6F1F13269}">
      <dgm:prSet phldrT="[Tekst]" custT="1"/>
      <dgm:spPr>
        <a:xfrm>
          <a:off x="0" y="0"/>
          <a:ext cx="6542646" cy="741641"/>
        </a:xfrm>
      </dgm:spPr>
      <dgm:t>
        <a:bodyPr/>
        <a:lstStyle/>
        <a:p>
          <a:pPr algn="ctr"/>
          <a:r>
            <a:rPr lang="pl-PL" sz="1800" b="1" dirty="0" smtClean="0">
              <a:latin typeface="Calibri"/>
              <a:ea typeface="+mn-ea"/>
              <a:cs typeface="+mn-cs"/>
            </a:rPr>
            <a:t>Charakterystyka obszarów zdegradowanych</a:t>
          </a:r>
          <a:endParaRPr lang="pl-PL" sz="1800" b="1" dirty="0">
            <a:latin typeface="Calibri"/>
            <a:ea typeface="+mn-ea"/>
            <a:cs typeface="+mn-cs"/>
          </a:endParaRPr>
        </a:p>
      </dgm:t>
    </dgm:pt>
    <dgm:pt modelId="{8E26D8BB-4075-43CE-89AF-9B1600826E71}" type="parTrans" cxnId="{76AD42DF-8138-4A80-BB4E-0F5C92038FE1}">
      <dgm:prSet/>
      <dgm:spPr/>
      <dgm:t>
        <a:bodyPr/>
        <a:lstStyle/>
        <a:p>
          <a:endParaRPr lang="pl-PL"/>
        </a:p>
      </dgm:t>
    </dgm:pt>
    <dgm:pt modelId="{02482E6B-09AF-4EB0-8ACD-5F7CD87A3A80}" type="sibTrans" cxnId="{76AD42DF-8138-4A80-BB4E-0F5C92038FE1}">
      <dgm:prSet/>
      <dgm:spPr/>
      <dgm:t>
        <a:bodyPr/>
        <a:lstStyle/>
        <a:p>
          <a:endParaRPr lang="pl-PL"/>
        </a:p>
      </dgm:t>
    </dgm:pt>
    <dgm:pt modelId="{EC17DAB3-C776-4915-8753-705B10F4BBC3}">
      <dgm:prSet phldrT="[Tekst]" custT="1"/>
      <dgm:spPr>
        <a:xfrm>
          <a:off x="1465722" y="2533942"/>
          <a:ext cx="6542646" cy="741641"/>
        </a:xfrm>
      </dgm:spPr>
      <dgm:t>
        <a:bodyPr/>
        <a:lstStyle/>
        <a:p>
          <a:pPr algn="ctr"/>
          <a:r>
            <a:rPr lang="pl-PL" sz="1800" b="1" dirty="0" smtClean="0">
              <a:latin typeface="Calibri"/>
              <a:ea typeface="+mn-ea"/>
              <a:cs typeface="+mn-cs"/>
            </a:rPr>
            <a:t>Omówienie projektów rewitalizacyjnych oraz oceny ich efektywności</a:t>
          </a:r>
          <a:endParaRPr lang="pl-PL" sz="1800" b="1" dirty="0">
            <a:latin typeface="Calibri"/>
            <a:ea typeface="+mn-ea"/>
            <a:cs typeface="+mn-cs"/>
          </a:endParaRPr>
        </a:p>
      </dgm:t>
    </dgm:pt>
    <dgm:pt modelId="{F0F468E9-7048-4238-AFA7-8DBB14AC7ECB}" type="parTrans" cxnId="{D953CAE1-45F8-4B6F-84FA-91D4931285D3}">
      <dgm:prSet/>
      <dgm:spPr/>
      <dgm:t>
        <a:bodyPr/>
        <a:lstStyle/>
        <a:p>
          <a:endParaRPr lang="pl-PL"/>
        </a:p>
      </dgm:t>
    </dgm:pt>
    <dgm:pt modelId="{14E9AEAA-9336-4FC5-A8E5-DDF967A88607}" type="sibTrans" cxnId="{D953CAE1-45F8-4B6F-84FA-91D4931285D3}">
      <dgm:prSet/>
      <dgm:spPr/>
      <dgm:t>
        <a:bodyPr/>
        <a:lstStyle/>
        <a:p>
          <a:endParaRPr lang="pl-PL"/>
        </a:p>
      </dgm:t>
    </dgm:pt>
    <dgm:pt modelId="{E915AF50-C906-4A66-ACB8-4371E5306ED0}" type="pres">
      <dgm:prSet presAssocID="{A5C83519-B545-4844-BCA5-A0B984814B3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9A498E9-A5E8-4D3F-A596-3F161B76B69A}" type="pres">
      <dgm:prSet presAssocID="{BD708437-B1BC-4D67-91F7-47E13C3AC9A5}" presName="node" presStyleLbl="node1" presStyleIdx="0" presStyleCnt="7" custScaleX="4808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4CF924-AEAD-414D-B0C7-08CFA59682CC}" type="pres">
      <dgm:prSet presAssocID="{09E64DBB-AB86-47E3-B2C4-F9F4A5660A17}" presName="sibTrans" presStyleLbl="sibTrans2D1" presStyleIdx="0" presStyleCnt="6"/>
      <dgm:spPr/>
      <dgm:t>
        <a:bodyPr/>
        <a:lstStyle/>
        <a:p>
          <a:endParaRPr lang="pl-PL"/>
        </a:p>
      </dgm:t>
    </dgm:pt>
    <dgm:pt modelId="{660592DC-8A6A-446D-BE73-1ECD4EC1E63C}" type="pres">
      <dgm:prSet presAssocID="{09E64DBB-AB86-47E3-B2C4-F9F4A5660A17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151C180B-9884-45DB-9641-95F860394AA6}" type="pres">
      <dgm:prSet presAssocID="{A71D6555-AB1B-471A-804E-61AC53FFD12A}" presName="node" presStyleLbl="node1" presStyleIdx="1" presStyleCnt="7" custScaleX="4808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35C264-C982-4D48-BE82-5B734207BDCC}" type="pres">
      <dgm:prSet presAssocID="{44B8A38A-D563-4758-B1AE-8F627DFFFC26}" presName="sibTrans" presStyleLbl="sibTrans2D1" presStyleIdx="1" presStyleCnt="6"/>
      <dgm:spPr/>
      <dgm:t>
        <a:bodyPr/>
        <a:lstStyle/>
        <a:p>
          <a:endParaRPr lang="pl-PL"/>
        </a:p>
      </dgm:t>
    </dgm:pt>
    <dgm:pt modelId="{B87C40FE-7E7C-4795-9F0D-F0BB4F1BFD2B}" type="pres">
      <dgm:prSet presAssocID="{44B8A38A-D563-4758-B1AE-8F627DFFFC26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FF4FB582-CA7D-430B-8AF6-210BC0A44453}" type="pres">
      <dgm:prSet presAssocID="{D58A6960-BFBD-43DF-9D1C-EF990FB9247C}" presName="node" presStyleLbl="node1" presStyleIdx="2" presStyleCnt="7" custScaleX="4808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512AF3-611F-4477-944C-E519FB9D5475}" type="pres">
      <dgm:prSet presAssocID="{9EE088EE-7DFF-4F8D-9B50-23C5CF175D01}" presName="sibTrans" presStyleLbl="sibTrans2D1" presStyleIdx="2" presStyleCnt="6"/>
      <dgm:spPr/>
      <dgm:t>
        <a:bodyPr/>
        <a:lstStyle/>
        <a:p>
          <a:endParaRPr lang="pl-PL"/>
        </a:p>
      </dgm:t>
    </dgm:pt>
    <dgm:pt modelId="{337488B0-A809-40D2-BB39-74AFDC914158}" type="pres">
      <dgm:prSet presAssocID="{9EE088EE-7DFF-4F8D-9B50-23C5CF175D01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4DFA42C3-AAF5-4C50-B322-D3DC14600957}" type="pres">
      <dgm:prSet presAssocID="{FCE565F7-280A-4F86-898F-D7A6F1F13269}" presName="node" presStyleLbl="node1" presStyleIdx="3" presStyleCnt="7" custScaleX="4808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625104-3F79-4269-91A8-FF3425A1D0C2}" type="pres">
      <dgm:prSet presAssocID="{02482E6B-09AF-4EB0-8ACD-5F7CD87A3A80}" presName="sibTrans" presStyleLbl="sibTrans2D1" presStyleIdx="3" presStyleCnt="6"/>
      <dgm:spPr/>
      <dgm:t>
        <a:bodyPr/>
        <a:lstStyle/>
        <a:p>
          <a:endParaRPr lang="pl-PL"/>
        </a:p>
      </dgm:t>
    </dgm:pt>
    <dgm:pt modelId="{52AA208E-C976-4241-8EF0-9A21625042FF}" type="pres">
      <dgm:prSet presAssocID="{02482E6B-09AF-4EB0-8ACD-5F7CD87A3A80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598AFD66-3B60-481F-89B6-BD05A75308D4}" type="pres">
      <dgm:prSet presAssocID="{66FC3DD9-0924-40DC-AB65-8D7E3A41A22F}" presName="node" presStyleLbl="node1" presStyleIdx="4" presStyleCnt="7" custScaleX="4808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9EE637-88A9-4203-9A03-B3368EA4587A}" type="pres">
      <dgm:prSet presAssocID="{B5E096DB-EF08-4977-9E91-4DFCD1F5A9ED}" presName="sibTrans" presStyleLbl="sibTrans2D1" presStyleIdx="4" presStyleCnt="6"/>
      <dgm:spPr/>
      <dgm:t>
        <a:bodyPr/>
        <a:lstStyle/>
        <a:p>
          <a:endParaRPr lang="pl-PL"/>
        </a:p>
      </dgm:t>
    </dgm:pt>
    <dgm:pt modelId="{1B7615E0-4528-4C75-B79E-454CC5CE4495}" type="pres">
      <dgm:prSet presAssocID="{B5E096DB-EF08-4977-9E91-4DFCD1F5A9ED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1B437E15-4E54-4978-ADE8-4DD5CCCA40D4}" type="pres">
      <dgm:prSet presAssocID="{B1A9F15B-D6A4-43F8-8137-CE45C8324FFD}" presName="node" presStyleLbl="node1" presStyleIdx="5" presStyleCnt="7" custScaleX="4808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FD7F6B-CB71-4926-BAB2-D778DF06B0BE}" type="pres">
      <dgm:prSet presAssocID="{11180FF8-E657-4997-BAD4-076101D8216B}" presName="sibTrans" presStyleLbl="sibTrans2D1" presStyleIdx="5" presStyleCnt="6"/>
      <dgm:spPr/>
      <dgm:t>
        <a:bodyPr/>
        <a:lstStyle/>
        <a:p>
          <a:endParaRPr lang="pl-PL"/>
        </a:p>
      </dgm:t>
    </dgm:pt>
    <dgm:pt modelId="{0D373E8B-5B71-4C8C-B528-1B43E569AFFE}" type="pres">
      <dgm:prSet presAssocID="{11180FF8-E657-4997-BAD4-076101D8216B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B8F18438-CD60-46E5-8A14-037830881BC8}" type="pres">
      <dgm:prSet presAssocID="{EC17DAB3-C776-4915-8753-705B10F4BBC3}" presName="node" presStyleLbl="node1" presStyleIdx="6" presStyleCnt="7" custScaleX="4808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636AEE-0572-480C-88AA-15A391860773}" type="presOf" srcId="{44B8A38A-D563-4758-B1AE-8F627DFFFC26}" destId="{B87C40FE-7E7C-4795-9F0D-F0BB4F1BFD2B}" srcOrd="1" destOrd="0" presId="urn:microsoft.com/office/officeart/2005/8/layout/process2"/>
    <dgm:cxn modelId="{CBCFC49E-E5A7-4552-908E-6DA92AE68459}" type="presOf" srcId="{11180FF8-E657-4997-BAD4-076101D8216B}" destId="{0D373E8B-5B71-4C8C-B528-1B43E569AFFE}" srcOrd="1" destOrd="0" presId="urn:microsoft.com/office/officeart/2005/8/layout/process2"/>
    <dgm:cxn modelId="{F13B0673-D8C2-4307-BE16-A57BF38E7893}" type="presOf" srcId="{09E64DBB-AB86-47E3-B2C4-F9F4A5660A17}" destId="{660592DC-8A6A-446D-BE73-1ECD4EC1E63C}" srcOrd="1" destOrd="0" presId="urn:microsoft.com/office/officeart/2005/8/layout/process2"/>
    <dgm:cxn modelId="{B6539280-C2A6-4373-94B3-63F66B5D3829}" type="presOf" srcId="{A71D6555-AB1B-471A-804E-61AC53FFD12A}" destId="{151C180B-9884-45DB-9641-95F860394AA6}" srcOrd="0" destOrd="0" presId="urn:microsoft.com/office/officeart/2005/8/layout/process2"/>
    <dgm:cxn modelId="{38B96D94-BE06-4A18-A1D1-C2648EF0E2F1}" type="presOf" srcId="{11180FF8-E657-4997-BAD4-076101D8216B}" destId="{D6FD7F6B-CB71-4926-BAB2-D778DF06B0BE}" srcOrd="0" destOrd="0" presId="urn:microsoft.com/office/officeart/2005/8/layout/process2"/>
    <dgm:cxn modelId="{B3D963A7-E5D6-4684-8CF4-5A0E0711B975}" type="presOf" srcId="{09E64DBB-AB86-47E3-B2C4-F9F4A5660A17}" destId="{C94CF924-AEAD-414D-B0C7-08CFA59682CC}" srcOrd="0" destOrd="0" presId="urn:microsoft.com/office/officeart/2005/8/layout/process2"/>
    <dgm:cxn modelId="{1C7E136D-1388-454A-97A3-660B10AD7109}" type="presOf" srcId="{BD708437-B1BC-4D67-91F7-47E13C3AC9A5}" destId="{D9A498E9-A5E8-4D3F-A596-3F161B76B69A}" srcOrd="0" destOrd="0" presId="urn:microsoft.com/office/officeart/2005/8/layout/process2"/>
    <dgm:cxn modelId="{D953CAE1-45F8-4B6F-84FA-91D4931285D3}" srcId="{A5C83519-B545-4844-BCA5-A0B984814B3E}" destId="{EC17DAB3-C776-4915-8753-705B10F4BBC3}" srcOrd="6" destOrd="0" parTransId="{F0F468E9-7048-4238-AFA7-8DBB14AC7ECB}" sibTransId="{14E9AEAA-9336-4FC5-A8E5-DDF967A88607}"/>
    <dgm:cxn modelId="{76AD42DF-8138-4A80-BB4E-0F5C92038FE1}" srcId="{A5C83519-B545-4844-BCA5-A0B984814B3E}" destId="{FCE565F7-280A-4F86-898F-D7A6F1F13269}" srcOrd="3" destOrd="0" parTransId="{8E26D8BB-4075-43CE-89AF-9B1600826E71}" sibTransId="{02482E6B-09AF-4EB0-8ACD-5F7CD87A3A80}"/>
    <dgm:cxn modelId="{FEFC3BD2-6A69-47EB-BAAB-226F9CB331B6}" type="presOf" srcId="{B5E096DB-EF08-4977-9E91-4DFCD1F5A9ED}" destId="{1B7615E0-4528-4C75-B79E-454CC5CE4495}" srcOrd="1" destOrd="0" presId="urn:microsoft.com/office/officeart/2005/8/layout/process2"/>
    <dgm:cxn modelId="{C9FD3445-6D0F-4092-8648-363F0AD5A3D6}" srcId="{A5C83519-B545-4844-BCA5-A0B984814B3E}" destId="{B1A9F15B-D6A4-43F8-8137-CE45C8324FFD}" srcOrd="5" destOrd="0" parTransId="{036D0903-E4FC-457B-BB8B-566B54393AF4}" sibTransId="{11180FF8-E657-4997-BAD4-076101D8216B}"/>
    <dgm:cxn modelId="{01DD23C6-7737-4650-BD76-14145E5A84F3}" type="presOf" srcId="{B1A9F15B-D6A4-43F8-8137-CE45C8324FFD}" destId="{1B437E15-4E54-4978-ADE8-4DD5CCCA40D4}" srcOrd="0" destOrd="0" presId="urn:microsoft.com/office/officeart/2005/8/layout/process2"/>
    <dgm:cxn modelId="{D75EBE6D-E8EA-4962-B1D9-41FAAF67606F}" type="presOf" srcId="{02482E6B-09AF-4EB0-8ACD-5F7CD87A3A80}" destId="{AA625104-3F79-4269-91A8-FF3425A1D0C2}" srcOrd="0" destOrd="0" presId="urn:microsoft.com/office/officeart/2005/8/layout/process2"/>
    <dgm:cxn modelId="{691265AC-F197-4B00-9209-4AD1680C30C6}" type="presOf" srcId="{D58A6960-BFBD-43DF-9D1C-EF990FB9247C}" destId="{FF4FB582-CA7D-430B-8AF6-210BC0A44453}" srcOrd="0" destOrd="0" presId="urn:microsoft.com/office/officeart/2005/8/layout/process2"/>
    <dgm:cxn modelId="{146FD92E-4469-4E88-B457-30D869E447C7}" srcId="{A5C83519-B545-4844-BCA5-A0B984814B3E}" destId="{66FC3DD9-0924-40DC-AB65-8D7E3A41A22F}" srcOrd="4" destOrd="0" parTransId="{5953DBF1-AE27-4238-B77C-D7B4CCAE3068}" sibTransId="{B5E096DB-EF08-4977-9E91-4DFCD1F5A9ED}"/>
    <dgm:cxn modelId="{A5709019-FD56-475E-9022-EC9086B55FF5}" type="presOf" srcId="{A5C83519-B545-4844-BCA5-A0B984814B3E}" destId="{E915AF50-C906-4A66-ACB8-4371E5306ED0}" srcOrd="0" destOrd="0" presId="urn:microsoft.com/office/officeart/2005/8/layout/process2"/>
    <dgm:cxn modelId="{C40C3798-C589-424F-A744-BDE983CA2549}" type="presOf" srcId="{02482E6B-09AF-4EB0-8ACD-5F7CD87A3A80}" destId="{52AA208E-C976-4241-8EF0-9A21625042FF}" srcOrd="1" destOrd="0" presId="urn:microsoft.com/office/officeart/2005/8/layout/process2"/>
    <dgm:cxn modelId="{A5064D12-D562-49DC-BA5D-87C4B5E7D123}" srcId="{A5C83519-B545-4844-BCA5-A0B984814B3E}" destId="{D58A6960-BFBD-43DF-9D1C-EF990FB9247C}" srcOrd="2" destOrd="0" parTransId="{6414DB51-DF63-47F6-9494-24CE292A6823}" sibTransId="{9EE088EE-7DFF-4F8D-9B50-23C5CF175D01}"/>
    <dgm:cxn modelId="{4E379300-2B76-4E0E-8710-5DB313B0D999}" type="presOf" srcId="{B5E096DB-EF08-4977-9E91-4DFCD1F5A9ED}" destId="{879EE637-88A9-4203-9A03-B3368EA4587A}" srcOrd="0" destOrd="0" presId="urn:microsoft.com/office/officeart/2005/8/layout/process2"/>
    <dgm:cxn modelId="{2A8745B7-061C-4B7A-AE54-5EF7AF89E330}" srcId="{A5C83519-B545-4844-BCA5-A0B984814B3E}" destId="{A71D6555-AB1B-471A-804E-61AC53FFD12A}" srcOrd="1" destOrd="0" parTransId="{6F40ED2D-7A58-4AF7-AC7C-9C135F4EC541}" sibTransId="{44B8A38A-D563-4758-B1AE-8F627DFFFC26}"/>
    <dgm:cxn modelId="{A4CC617B-45DD-445D-B8EC-1B14AEF68696}" type="presOf" srcId="{EC17DAB3-C776-4915-8753-705B10F4BBC3}" destId="{B8F18438-CD60-46E5-8A14-037830881BC8}" srcOrd="0" destOrd="0" presId="urn:microsoft.com/office/officeart/2005/8/layout/process2"/>
    <dgm:cxn modelId="{4815489B-F274-4DF1-A306-158C81FA0D35}" type="presOf" srcId="{9EE088EE-7DFF-4F8D-9B50-23C5CF175D01}" destId="{BF512AF3-611F-4477-944C-E519FB9D5475}" srcOrd="0" destOrd="0" presId="urn:microsoft.com/office/officeart/2005/8/layout/process2"/>
    <dgm:cxn modelId="{81CAEA7F-2754-4D29-A051-C891631103C1}" type="presOf" srcId="{66FC3DD9-0924-40DC-AB65-8D7E3A41A22F}" destId="{598AFD66-3B60-481F-89B6-BD05A75308D4}" srcOrd="0" destOrd="0" presId="urn:microsoft.com/office/officeart/2005/8/layout/process2"/>
    <dgm:cxn modelId="{517294E2-5D33-4A26-925C-A5ECF7261633}" srcId="{A5C83519-B545-4844-BCA5-A0B984814B3E}" destId="{BD708437-B1BC-4D67-91F7-47E13C3AC9A5}" srcOrd="0" destOrd="0" parTransId="{F92B7E5C-74B3-428B-99E1-BDF88B175D49}" sibTransId="{09E64DBB-AB86-47E3-B2C4-F9F4A5660A17}"/>
    <dgm:cxn modelId="{719706B5-8023-4690-973C-E93D7E836DFB}" type="presOf" srcId="{FCE565F7-280A-4F86-898F-D7A6F1F13269}" destId="{4DFA42C3-AAF5-4C50-B322-D3DC14600957}" srcOrd="0" destOrd="0" presId="urn:microsoft.com/office/officeart/2005/8/layout/process2"/>
    <dgm:cxn modelId="{2CDC7CEB-0C06-4835-94B2-428635FE1DB9}" type="presOf" srcId="{9EE088EE-7DFF-4F8D-9B50-23C5CF175D01}" destId="{337488B0-A809-40D2-BB39-74AFDC914158}" srcOrd="1" destOrd="0" presId="urn:microsoft.com/office/officeart/2005/8/layout/process2"/>
    <dgm:cxn modelId="{C8485CA2-4F07-4F59-8A18-38B5A9E0D8C4}" type="presOf" srcId="{44B8A38A-D563-4758-B1AE-8F627DFFFC26}" destId="{B435C264-C982-4D48-BE82-5B734207BDCC}" srcOrd="0" destOrd="0" presId="urn:microsoft.com/office/officeart/2005/8/layout/process2"/>
    <dgm:cxn modelId="{7812717C-1CA6-40AC-B357-3F27AFCDA594}" type="presParOf" srcId="{E915AF50-C906-4A66-ACB8-4371E5306ED0}" destId="{D9A498E9-A5E8-4D3F-A596-3F161B76B69A}" srcOrd="0" destOrd="0" presId="urn:microsoft.com/office/officeart/2005/8/layout/process2"/>
    <dgm:cxn modelId="{E88E2140-4803-447B-AFBD-452AED3EB759}" type="presParOf" srcId="{E915AF50-C906-4A66-ACB8-4371E5306ED0}" destId="{C94CF924-AEAD-414D-B0C7-08CFA59682CC}" srcOrd="1" destOrd="0" presId="urn:microsoft.com/office/officeart/2005/8/layout/process2"/>
    <dgm:cxn modelId="{7F330CA4-9CB7-4A59-8D43-5F92D1654350}" type="presParOf" srcId="{C94CF924-AEAD-414D-B0C7-08CFA59682CC}" destId="{660592DC-8A6A-446D-BE73-1ECD4EC1E63C}" srcOrd="0" destOrd="0" presId="urn:microsoft.com/office/officeart/2005/8/layout/process2"/>
    <dgm:cxn modelId="{B62CF6C5-E4B6-4AA2-A53A-BD2E47A68DA3}" type="presParOf" srcId="{E915AF50-C906-4A66-ACB8-4371E5306ED0}" destId="{151C180B-9884-45DB-9641-95F860394AA6}" srcOrd="2" destOrd="0" presId="urn:microsoft.com/office/officeart/2005/8/layout/process2"/>
    <dgm:cxn modelId="{D1E000EA-0D4A-44CC-B3B0-FAFDF2B79FA3}" type="presParOf" srcId="{E915AF50-C906-4A66-ACB8-4371E5306ED0}" destId="{B435C264-C982-4D48-BE82-5B734207BDCC}" srcOrd="3" destOrd="0" presId="urn:microsoft.com/office/officeart/2005/8/layout/process2"/>
    <dgm:cxn modelId="{ABA4BF4B-FE32-40FE-9D1F-76DE476AA3E8}" type="presParOf" srcId="{B435C264-C982-4D48-BE82-5B734207BDCC}" destId="{B87C40FE-7E7C-4795-9F0D-F0BB4F1BFD2B}" srcOrd="0" destOrd="0" presId="urn:microsoft.com/office/officeart/2005/8/layout/process2"/>
    <dgm:cxn modelId="{21C1D55E-A89C-4D56-99CF-370D2DD3DAB5}" type="presParOf" srcId="{E915AF50-C906-4A66-ACB8-4371E5306ED0}" destId="{FF4FB582-CA7D-430B-8AF6-210BC0A44453}" srcOrd="4" destOrd="0" presId="urn:microsoft.com/office/officeart/2005/8/layout/process2"/>
    <dgm:cxn modelId="{C487FA84-1495-415F-A1B5-105EE4956F48}" type="presParOf" srcId="{E915AF50-C906-4A66-ACB8-4371E5306ED0}" destId="{BF512AF3-611F-4477-944C-E519FB9D5475}" srcOrd="5" destOrd="0" presId="urn:microsoft.com/office/officeart/2005/8/layout/process2"/>
    <dgm:cxn modelId="{DCC162F4-7C9F-4FE3-9E77-A65EE16EEA7F}" type="presParOf" srcId="{BF512AF3-611F-4477-944C-E519FB9D5475}" destId="{337488B0-A809-40D2-BB39-74AFDC914158}" srcOrd="0" destOrd="0" presId="urn:microsoft.com/office/officeart/2005/8/layout/process2"/>
    <dgm:cxn modelId="{D66AC1AA-A3B9-4F6F-AA52-2A7EE8301F23}" type="presParOf" srcId="{E915AF50-C906-4A66-ACB8-4371E5306ED0}" destId="{4DFA42C3-AAF5-4C50-B322-D3DC14600957}" srcOrd="6" destOrd="0" presId="urn:microsoft.com/office/officeart/2005/8/layout/process2"/>
    <dgm:cxn modelId="{6535289B-E8D7-4554-A20F-8F96B56C5076}" type="presParOf" srcId="{E915AF50-C906-4A66-ACB8-4371E5306ED0}" destId="{AA625104-3F79-4269-91A8-FF3425A1D0C2}" srcOrd="7" destOrd="0" presId="urn:microsoft.com/office/officeart/2005/8/layout/process2"/>
    <dgm:cxn modelId="{9D610303-DB3B-47D0-9745-6C076550FEAB}" type="presParOf" srcId="{AA625104-3F79-4269-91A8-FF3425A1D0C2}" destId="{52AA208E-C976-4241-8EF0-9A21625042FF}" srcOrd="0" destOrd="0" presId="urn:microsoft.com/office/officeart/2005/8/layout/process2"/>
    <dgm:cxn modelId="{8F1807A3-16A3-4D4A-B21A-7B6E32906DAD}" type="presParOf" srcId="{E915AF50-C906-4A66-ACB8-4371E5306ED0}" destId="{598AFD66-3B60-481F-89B6-BD05A75308D4}" srcOrd="8" destOrd="0" presId="urn:microsoft.com/office/officeart/2005/8/layout/process2"/>
    <dgm:cxn modelId="{A5E451E7-A33D-44C7-9700-011AEE03F7C3}" type="presParOf" srcId="{E915AF50-C906-4A66-ACB8-4371E5306ED0}" destId="{879EE637-88A9-4203-9A03-B3368EA4587A}" srcOrd="9" destOrd="0" presId="urn:microsoft.com/office/officeart/2005/8/layout/process2"/>
    <dgm:cxn modelId="{FBD02AE6-1245-4786-BA6A-25A1DD5E6691}" type="presParOf" srcId="{879EE637-88A9-4203-9A03-B3368EA4587A}" destId="{1B7615E0-4528-4C75-B79E-454CC5CE4495}" srcOrd="0" destOrd="0" presId="urn:microsoft.com/office/officeart/2005/8/layout/process2"/>
    <dgm:cxn modelId="{520278BA-EA24-4480-BA87-1D98078D1FB3}" type="presParOf" srcId="{E915AF50-C906-4A66-ACB8-4371E5306ED0}" destId="{1B437E15-4E54-4978-ADE8-4DD5CCCA40D4}" srcOrd="10" destOrd="0" presId="urn:microsoft.com/office/officeart/2005/8/layout/process2"/>
    <dgm:cxn modelId="{F43412B6-C643-420A-A861-7F2CD0073BDA}" type="presParOf" srcId="{E915AF50-C906-4A66-ACB8-4371E5306ED0}" destId="{D6FD7F6B-CB71-4926-BAB2-D778DF06B0BE}" srcOrd="11" destOrd="0" presId="urn:microsoft.com/office/officeart/2005/8/layout/process2"/>
    <dgm:cxn modelId="{3D00FEA2-87D1-4509-89EC-669E20401976}" type="presParOf" srcId="{D6FD7F6B-CB71-4926-BAB2-D778DF06B0BE}" destId="{0D373E8B-5B71-4C8C-B528-1B43E569AFFE}" srcOrd="0" destOrd="0" presId="urn:microsoft.com/office/officeart/2005/8/layout/process2"/>
    <dgm:cxn modelId="{7CE7C022-3C74-4939-A3D4-65F63076E438}" type="presParOf" srcId="{E915AF50-C906-4A66-ACB8-4371E5306ED0}" destId="{B8F18438-CD60-46E5-8A14-037830881BC8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7E6031-3A19-4528-8CC3-FCE2247C9122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6CB26635-138A-4324-933A-225A0E9206A5}">
      <dgm:prSet phldrT="[Tekst]" custT="1"/>
      <dgm:spPr/>
      <dgm:t>
        <a:bodyPr/>
        <a:lstStyle/>
        <a:p>
          <a:pPr algn="ctr"/>
          <a:r>
            <a:rPr lang="pl-PL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Obszar rewitalizacji nie może być większy niż 20% powierzchni gminy.</a:t>
          </a:r>
          <a:endParaRPr lang="pl-PL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CD031-227D-4742-BDDE-4B44E98A058C}" type="parTrans" cxnId="{4998DB98-2E4C-4F61-9443-A715901D1591}">
      <dgm:prSet/>
      <dgm:spPr/>
      <dgm:t>
        <a:bodyPr/>
        <a:lstStyle/>
        <a:p>
          <a:endParaRPr lang="pl-PL"/>
        </a:p>
      </dgm:t>
    </dgm:pt>
    <dgm:pt modelId="{4D387084-1E64-4DE1-9EFC-B1E7A69A5F1D}" type="sibTrans" cxnId="{4998DB98-2E4C-4F61-9443-A715901D1591}">
      <dgm:prSet/>
      <dgm:spPr/>
      <dgm:t>
        <a:bodyPr/>
        <a:lstStyle/>
        <a:p>
          <a:endParaRPr lang="pl-PL"/>
        </a:p>
      </dgm:t>
    </dgm:pt>
    <dgm:pt modelId="{90EEAB26-9B5B-4F68-A3A6-9801542A2D2F}">
      <dgm:prSet phldrT="[Tekst]" custT="1"/>
      <dgm:spPr/>
      <dgm:t>
        <a:bodyPr/>
        <a:lstStyle/>
        <a:p>
          <a:pPr algn="ctr"/>
          <a:r>
            <a:rPr lang="pl-PL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Obszar rewitalizacji nie może być zamieszkały przez więcej niż 30% liczby mieszkańców gminy.</a:t>
          </a:r>
          <a:endParaRPr lang="pl-PL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E37A1-AAC3-4CED-A683-109CFB6D04FC}" type="parTrans" cxnId="{695A9115-1167-49D3-A9AA-41FF84C23C50}">
      <dgm:prSet/>
      <dgm:spPr/>
      <dgm:t>
        <a:bodyPr/>
        <a:lstStyle/>
        <a:p>
          <a:endParaRPr lang="pl-PL"/>
        </a:p>
      </dgm:t>
    </dgm:pt>
    <dgm:pt modelId="{891D1216-94B9-4F56-A647-31597D594673}" type="sibTrans" cxnId="{695A9115-1167-49D3-A9AA-41FF84C23C50}">
      <dgm:prSet/>
      <dgm:spPr/>
      <dgm:t>
        <a:bodyPr/>
        <a:lstStyle/>
        <a:p>
          <a:endParaRPr lang="pl-PL"/>
        </a:p>
      </dgm:t>
    </dgm:pt>
    <dgm:pt modelId="{4281F848-1D8A-4501-82E8-9C264CFA2282}">
      <dgm:prSet phldrT="[Tekst]" custT="1"/>
      <dgm:spPr/>
      <dgm:t>
        <a:bodyPr/>
        <a:lstStyle/>
        <a:p>
          <a:pPr algn="ctr"/>
          <a:r>
            <a:rPr lang="pl-PL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Teren może być podzielony na podobszary, w tym podobszary nieposiadające ze sobą wspólnych granic.</a:t>
          </a:r>
          <a:endParaRPr lang="pl-PL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FBD34-115F-41AD-ADF8-F1DA003DB66F}" type="parTrans" cxnId="{F7040CD9-8908-4CDE-A098-C1A34536EE4F}">
      <dgm:prSet/>
      <dgm:spPr/>
      <dgm:t>
        <a:bodyPr/>
        <a:lstStyle/>
        <a:p>
          <a:endParaRPr lang="pl-PL"/>
        </a:p>
      </dgm:t>
    </dgm:pt>
    <dgm:pt modelId="{C669A66B-DA52-4458-A8E4-5B686BBE1BB1}" type="sibTrans" cxnId="{F7040CD9-8908-4CDE-A098-C1A34536EE4F}">
      <dgm:prSet/>
      <dgm:spPr/>
      <dgm:t>
        <a:bodyPr/>
        <a:lstStyle/>
        <a:p>
          <a:endParaRPr lang="pl-PL"/>
        </a:p>
      </dgm:t>
    </dgm:pt>
    <dgm:pt modelId="{3234AE43-0500-4BC2-8EA7-B61249D86EF5}">
      <dgm:prSet phldrT="[Tekst]" custT="1"/>
      <dgm:spPr/>
      <dgm:t>
        <a:bodyPr/>
        <a:lstStyle/>
        <a:p>
          <a:pPr algn="ctr"/>
          <a:r>
            <a:rPr lang="pl-PL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Obszar musi obejmować całość bądź część obszaru zdegradowanego, cechując się szczególną koncentracją </a:t>
          </a:r>
          <a:r>
            <a:rPr lang="pl-PL" sz="1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negatywnych zjawisk</a:t>
          </a:r>
          <a:endParaRPr lang="pl-PL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003A0-DB1B-4DBE-A3A9-8DC7B5898073}" type="parTrans" cxnId="{F91B9ABD-9721-4C8A-8230-5273118CA132}">
      <dgm:prSet/>
      <dgm:spPr/>
      <dgm:t>
        <a:bodyPr/>
        <a:lstStyle/>
        <a:p>
          <a:endParaRPr lang="pl-PL"/>
        </a:p>
      </dgm:t>
    </dgm:pt>
    <dgm:pt modelId="{930C980C-B8F4-40EC-B978-13CC7404F40B}" type="sibTrans" cxnId="{F91B9ABD-9721-4C8A-8230-5273118CA132}">
      <dgm:prSet/>
      <dgm:spPr/>
      <dgm:t>
        <a:bodyPr/>
        <a:lstStyle/>
        <a:p>
          <a:endParaRPr lang="pl-PL"/>
        </a:p>
      </dgm:t>
    </dgm:pt>
    <dgm:pt modelId="{A2B8946C-8FD2-45EC-8663-96BEE65EEA97}" type="pres">
      <dgm:prSet presAssocID="{AF7E6031-3A19-4528-8CC3-FCE2247C91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DE5006D-3702-46A0-B3A7-CC8B64E46939}" type="pres">
      <dgm:prSet presAssocID="{6CB26635-138A-4324-933A-225A0E9206A5}" presName="parentLin" presStyleCnt="0"/>
      <dgm:spPr/>
      <dgm:t>
        <a:bodyPr/>
        <a:lstStyle/>
        <a:p>
          <a:endParaRPr lang="pl-PL"/>
        </a:p>
      </dgm:t>
    </dgm:pt>
    <dgm:pt modelId="{E87CE3FB-E796-4EFC-A983-FF0DB6F43E8A}" type="pres">
      <dgm:prSet presAssocID="{6CB26635-138A-4324-933A-225A0E9206A5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9B203F2A-6D64-4EAB-A5BA-C818DB6B347C}" type="pres">
      <dgm:prSet presAssocID="{6CB26635-138A-4324-933A-225A0E9206A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46BD38-ED9F-46AE-A119-F472C7337099}" type="pres">
      <dgm:prSet presAssocID="{6CB26635-138A-4324-933A-225A0E9206A5}" presName="negativeSpace" presStyleCnt="0"/>
      <dgm:spPr/>
      <dgm:t>
        <a:bodyPr/>
        <a:lstStyle/>
        <a:p>
          <a:endParaRPr lang="pl-PL"/>
        </a:p>
      </dgm:t>
    </dgm:pt>
    <dgm:pt modelId="{CAE4A7D1-27C4-432B-B394-DEDEBBC0400F}" type="pres">
      <dgm:prSet presAssocID="{6CB26635-138A-4324-933A-225A0E9206A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C39474-66B7-410E-93C6-12FB2A4554EE}" type="pres">
      <dgm:prSet presAssocID="{4D387084-1E64-4DE1-9EFC-B1E7A69A5F1D}" presName="spaceBetweenRectangles" presStyleCnt="0"/>
      <dgm:spPr/>
      <dgm:t>
        <a:bodyPr/>
        <a:lstStyle/>
        <a:p>
          <a:endParaRPr lang="pl-PL"/>
        </a:p>
      </dgm:t>
    </dgm:pt>
    <dgm:pt modelId="{C82D9757-8ED9-49FD-97CD-D485F0DBAEC2}" type="pres">
      <dgm:prSet presAssocID="{90EEAB26-9B5B-4F68-A3A6-9801542A2D2F}" presName="parentLin" presStyleCnt="0"/>
      <dgm:spPr/>
      <dgm:t>
        <a:bodyPr/>
        <a:lstStyle/>
        <a:p>
          <a:endParaRPr lang="pl-PL"/>
        </a:p>
      </dgm:t>
    </dgm:pt>
    <dgm:pt modelId="{3FA32365-9403-4016-9A3D-684A1B906125}" type="pres">
      <dgm:prSet presAssocID="{90EEAB26-9B5B-4F68-A3A6-9801542A2D2F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C2703A0D-4642-4A49-B64A-0CB88499237D}" type="pres">
      <dgm:prSet presAssocID="{90EEAB26-9B5B-4F68-A3A6-9801542A2D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CFABCD-75F3-4C1C-919C-998549AEB1D0}" type="pres">
      <dgm:prSet presAssocID="{90EEAB26-9B5B-4F68-A3A6-9801542A2D2F}" presName="negativeSpace" presStyleCnt="0"/>
      <dgm:spPr/>
      <dgm:t>
        <a:bodyPr/>
        <a:lstStyle/>
        <a:p>
          <a:endParaRPr lang="pl-PL"/>
        </a:p>
      </dgm:t>
    </dgm:pt>
    <dgm:pt modelId="{81C37B14-3197-406A-8D95-98D63EA48FA5}" type="pres">
      <dgm:prSet presAssocID="{90EEAB26-9B5B-4F68-A3A6-9801542A2D2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4A626E-0CB8-4DAF-B5C3-7F76D833FC82}" type="pres">
      <dgm:prSet presAssocID="{891D1216-94B9-4F56-A647-31597D594673}" presName="spaceBetweenRectangles" presStyleCnt="0"/>
      <dgm:spPr/>
      <dgm:t>
        <a:bodyPr/>
        <a:lstStyle/>
        <a:p>
          <a:endParaRPr lang="pl-PL"/>
        </a:p>
      </dgm:t>
    </dgm:pt>
    <dgm:pt modelId="{C42CFE52-3882-4F93-9A49-47502C4AEDD1}" type="pres">
      <dgm:prSet presAssocID="{4281F848-1D8A-4501-82E8-9C264CFA2282}" presName="parentLin" presStyleCnt="0"/>
      <dgm:spPr/>
      <dgm:t>
        <a:bodyPr/>
        <a:lstStyle/>
        <a:p>
          <a:endParaRPr lang="pl-PL"/>
        </a:p>
      </dgm:t>
    </dgm:pt>
    <dgm:pt modelId="{F6C84859-ECBF-4ED3-98EB-1EACA3B37E42}" type="pres">
      <dgm:prSet presAssocID="{4281F848-1D8A-4501-82E8-9C264CFA2282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46B7E626-161D-449B-966F-C3C424CFC841}" type="pres">
      <dgm:prSet presAssocID="{4281F848-1D8A-4501-82E8-9C264CFA22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F42E48-D9E2-4AB2-BFA8-889AC0A46118}" type="pres">
      <dgm:prSet presAssocID="{4281F848-1D8A-4501-82E8-9C264CFA2282}" presName="negativeSpace" presStyleCnt="0"/>
      <dgm:spPr/>
      <dgm:t>
        <a:bodyPr/>
        <a:lstStyle/>
        <a:p>
          <a:endParaRPr lang="pl-PL"/>
        </a:p>
      </dgm:t>
    </dgm:pt>
    <dgm:pt modelId="{DB81077F-B355-4DE1-94CF-71FEED47F03D}" type="pres">
      <dgm:prSet presAssocID="{4281F848-1D8A-4501-82E8-9C264CFA228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58AF32-EFE9-4D8C-BE94-B9711B4EA808}" type="pres">
      <dgm:prSet presAssocID="{C669A66B-DA52-4458-A8E4-5B686BBE1BB1}" presName="spaceBetweenRectangles" presStyleCnt="0"/>
      <dgm:spPr/>
      <dgm:t>
        <a:bodyPr/>
        <a:lstStyle/>
        <a:p>
          <a:endParaRPr lang="pl-PL"/>
        </a:p>
      </dgm:t>
    </dgm:pt>
    <dgm:pt modelId="{0D49CC09-0814-40B8-BB06-A2DC9DF36D55}" type="pres">
      <dgm:prSet presAssocID="{3234AE43-0500-4BC2-8EA7-B61249D86EF5}" presName="parentLin" presStyleCnt="0"/>
      <dgm:spPr/>
      <dgm:t>
        <a:bodyPr/>
        <a:lstStyle/>
        <a:p>
          <a:endParaRPr lang="pl-PL"/>
        </a:p>
      </dgm:t>
    </dgm:pt>
    <dgm:pt modelId="{0F438FDE-CFA6-4910-A97C-200DAF9EA9E3}" type="pres">
      <dgm:prSet presAssocID="{3234AE43-0500-4BC2-8EA7-B61249D86EF5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E9372F0C-34B8-4884-9134-85050945C6F5}" type="pres">
      <dgm:prSet presAssocID="{3234AE43-0500-4BC2-8EA7-B61249D86E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02D736-0F84-4016-9E1F-BA52F711038C}" type="pres">
      <dgm:prSet presAssocID="{3234AE43-0500-4BC2-8EA7-B61249D86EF5}" presName="negativeSpace" presStyleCnt="0"/>
      <dgm:spPr/>
      <dgm:t>
        <a:bodyPr/>
        <a:lstStyle/>
        <a:p>
          <a:endParaRPr lang="pl-PL"/>
        </a:p>
      </dgm:t>
    </dgm:pt>
    <dgm:pt modelId="{F7147376-B189-4729-AB29-CD0DAB4A7183}" type="pres">
      <dgm:prSet presAssocID="{3234AE43-0500-4BC2-8EA7-B61249D86EF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E33A89D-6B84-47D8-951C-3D73BAE76AE7}" type="presOf" srcId="{6CB26635-138A-4324-933A-225A0E9206A5}" destId="{9B203F2A-6D64-4EAB-A5BA-C818DB6B347C}" srcOrd="1" destOrd="0" presId="urn:microsoft.com/office/officeart/2005/8/layout/list1"/>
    <dgm:cxn modelId="{695A9115-1167-49D3-A9AA-41FF84C23C50}" srcId="{AF7E6031-3A19-4528-8CC3-FCE2247C9122}" destId="{90EEAB26-9B5B-4F68-A3A6-9801542A2D2F}" srcOrd="1" destOrd="0" parTransId="{3C8E37A1-AAC3-4CED-A683-109CFB6D04FC}" sibTransId="{891D1216-94B9-4F56-A647-31597D594673}"/>
    <dgm:cxn modelId="{58B72788-C403-4B31-B77A-BFA677A0F165}" type="presOf" srcId="{6CB26635-138A-4324-933A-225A0E9206A5}" destId="{E87CE3FB-E796-4EFC-A983-FF0DB6F43E8A}" srcOrd="0" destOrd="0" presId="urn:microsoft.com/office/officeart/2005/8/layout/list1"/>
    <dgm:cxn modelId="{052B5B2A-78A0-44D4-A82B-08F95E0EE1ED}" type="presOf" srcId="{3234AE43-0500-4BC2-8EA7-B61249D86EF5}" destId="{0F438FDE-CFA6-4910-A97C-200DAF9EA9E3}" srcOrd="0" destOrd="0" presId="urn:microsoft.com/office/officeart/2005/8/layout/list1"/>
    <dgm:cxn modelId="{9269D46A-8342-4ED1-B0C2-41350B0A972E}" type="presOf" srcId="{3234AE43-0500-4BC2-8EA7-B61249D86EF5}" destId="{E9372F0C-34B8-4884-9134-85050945C6F5}" srcOrd="1" destOrd="0" presId="urn:microsoft.com/office/officeart/2005/8/layout/list1"/>
    <dgm:cxn modelId="{AA41D89C-A7C3-4F80-909D-0D906ECEE859}" type="presOf" srcId="{90EEAB26-9B5B-4F68-A3A6-9801542A2D2F}" destId="{3FA32365-9403-4016-9A3D-684A1B906125}" srcOrd="0" destOrd="0" presId="urn:microsoft.com/office/officeart/2005/8/layout/list1"/>
    <dgm:cxn modelId="{0744741C-72DB-4F31-9865-E49F83742C0B}" type="presOf" srcId="{4281F848-1D8A-4501-82E8-9C264CFA2282}" destId="{F6C84859-ECBF-4ED3-98EB-1EACA3B37E42}" srcOrd="0" destOrd="0" presId="urn:microsoft.com/office/officeart/2005/8/layout/list1"/>
    <dgm:cxn modelId="{F7040CD9-8908-4CDE-A098-C1A34536EE4F}" srcId="{AF7E6031-3A19-4528-8CC3-FCE2247C9122}" destId="{4281F848-1D8A-4501-82E8-9C264CFA2282}" srcOrd="2" destOrd="0" parTransId="{5C2FBD34-115F-41AD-ADF8-F1DA003DB66F}" sibTransId="{C669A66B-DA52-4458-A8E4-5B686BBE1BB1}"/>
    <dgm:cxn modelId="{F91B9ABD-9721-4C8A-8230-5273118CA132}" srcId="{AF7E6031-3A19-4528-8CC3-FCE2247C9122}" destId="{3234AE43-0500-4BC2-8EA7-B61249D86EF5}" srcOrd="3" destOrd="0" parTransId="{5E4003A0-DB1B-4DBE-A3A9-8DC7B5898073}" sibTransId="{930C980C-B8F4-40EC-B978-13CC7404F40B}"/>
    <dgm:cxn modelId="{23B5D704-393A-4BCF-AC5C-626F66DCFDCF}" type="presOf" srcId="{4281F848-1D8A-4501-82E8-9C264CFA2282}" destId="{46B7E626-161D-449B-966F-C3C424CFC841}" srcOrd="1" destOrd="0" presId="urn:microsoft.com/office/officeart/2005/8/layout/list1"/>
    <dgm:cxn modelId="{4998DB98-2E4C-4F61-9443-A715901D1591}" srcId="{AF7E6031-3A19-4528-8CC3-FCE2247C9122}" destId="{6CB26635-138A-4324-933A-225A0E9206A5}" srcOrd="0" destOrd="0" parTransId="{F14CD031-227D-4742-BDDE-4B44E98A058C}" sibTransId="{4D387084-1E64-4DE1-9EFC-B1E7A69A5F1D}"/>
    <dgm:cxn modelId="{7B8B053F-5D8E-49F4-B9AB-95E21610E856}" type="presOf" srcId="{90EEAB26-9B5B-4F68-A3A6-9801542A2D2F}" destId="{C2703A0D-4642-4A49-B64A-0CB88499237D}" srcOrd="1" destOrd="0" presId="urn:microsoft.com/office/officeart/2005/8/layout/list1"/>
    <dgm:cxn modelId="{FDBF20B7-9F7D-4E86-8E19-FA241D2845D9}" type="presOf" srcId="{AF7E6031-3A19-4528-8CC3-FCE2247C9122}" destId="{A2B8946C-8FD2-45EC-8663-96BEE65EEA97}" srcOrd="0" destOrd="0" presId="urn:microsoft.com/office/officeart/2005/8/layout/list1"/>
    <dgm:cxn modelId="{64558A0E-C7F9-4517-A37F-DEDEC8E75150}" type="presParOf" srcId="{A2B8946C-8FD2-45EC-8663-96BEE65EEA97}" destId="{FDE5006D-3702-46A0-B3A7-CC8B64E46939}" srcOrd="0" destOrd="0" presId="urn:microsoft.com/office/officeart/2005/8/layout/list1"/>
    <dgm:cxn modelId="{AF84F3E9-4CF9-4AB2-AAA8-55A689278206}" type="presParOf" srcId="{FDE5006D-3702-46A0-B3A7-CC8B64E46939}" destId="{E87CE3FB-E796-4EFC-A983-FF0DB6F43E8A}" srcOrd="0" destOrd="0" presId="urn:microsoft.com/office/officeart/2005/8/layout/list1"/>
    <dgm:cxn modelId="{A6538F7D-6667-4EC0-99AC-9BC2C4857140}" type="presParOf" srcId="{FDE5006D-3702-46A0-B3A7-CC8B64E46939}" destId="{9B203F2A-6D64-4EAB-A5BA-C818DB6B347C}" srcOrd="1" destOrd="0" presId="urn:microsoft.com/office/officeart/2005/8/layout/list1"/>
    <dgm:cxn modelId="{D0199D2F-B5D9-4AF9-8EFC-769BCA0E6A03}" type="presParOf" srcId="{A2B8946C-8FD2-45EC-8663-96BEE65EEA97}" destId="{B746BD38-ED9F-46AE-A119-F472C7337099}" srcOrd="1" destOrd="0" presId="urn:microsoft.com/office/officeart/2005/8/layout/list1"/>
    <dgm:cxn modelId="{E811DB78-0ACD-4CE9-9E5B-D0E3D30BF257}" type="presParOf" srcId="{A2B8946C-8FD2-45EC-8663-96BEE65EEA97}" destId="{CAE4A7D1-27C4-432B-B394-DEDEBBC0400F}" srcOrd="2" destOrd="0" presId="urn:microsoft.com/office/officeart/2005/8/layout/list1"/>
    <dgm:cxn modelId="{9E9590E3-8CD4-4DD1-9965-F37128D2EFF9}" type="presParOf" srcId="{A2B8946C-8FD2-45EC-8663-96BEE65EEA97}" destId="{6DC39474-66B7-410E-93C6-12FB2A4554EE}" srcOrd="3" destOrd="0" presId="urn:microsoft.com/office/officeart/2005/8/layout/list1"/>
    <dgm:cxn modelId="{DB44AA36-C577-4677-9970-C82BB906BAA4}" type="presParOf" srcId="{A2B8946C-8FD2-45EC-8663-96BEE65EEA97}" destId="{C82D9757-8ED9-49FD-97CD-D485F0DBAEC2}" srcOrd="4" destOrd="0" presId="urn:microsoft.com/office/officeart/2005/8/layout/list1"/>
    <dgm:cxn modelId="{5FE81CCD-76FB-4F38-8D58-AD734E9F8963}" type="presParOf" srcId="{C82D9757-8ED9-49FD-97CD-D485F0DBAEC2}" destId="{3FA32365-9403-4016-9A3D-684A1B906125}" srcOrd="0" destOrd="0" presId="urn:microsoft.com/office/officeart/2005/8/layout/list1"/>
    <dgm:cxn modelId="{B5C2186F-FC1D-4719-87D4-FCA77475D3E7}" type="presParOf" srcId="{C82D9757-8ED9-49FD-97CD-D485F0DBAEC2}" destId="{C2703A0D-4642-4A49-B64A-0CB88499237D}" srcOrd="1" destOrd="0" presId="urn:microsoft.com/office/officeart/2005/8/layout/list1"/>
    <dgm:cxn modelId="{1B725395-8539-43FA-AC3A-6EAB98B80495}" type="presParOf" srcId="{A2B8946C-8FD2-45EC-8663-96BEE65EEA97}" destId="{ECCFABCD-75F3-4C1C-919C-998549AEB1D0}" srcOrd="5" destOrd="0" presId="urn:microsoft.com/office/officeart/2005/8/layout/list1"/>
    <dgm:cxn modelId="{C0EF7F27-A47F-4C12-8E77-4A7E2EF8C219}" type="presParOf" srcId="{A2B8946C-8FD2-45EC-8663-96BEE65EEA97}" destId="{81C37B14-3197-406A-8D95-98D63EA48FA5}" srcOrd="6" destOrd="0" presId="urn:microsoft.com/office/officeart/2005/8/layout/list1"/>
    <dgm:cxn modelId="{32403E14-E60F-4249-8D41-53B6D179A30D}" type="presParOf" srcId="{A2B8946C-8FD2-45EC-8663-96BEE65EEA97}" destId="{C84A626E-0CB8-4DAF-B5C3-7F76D833FC82}" srcOrd="7" destOrd="0" presId="urn:microsoft.com/office/officeart/2005/8/layout/list1"/>
    <dgm:cxn modelId="{79BD9612-42BE-48EB-9F73-68366A40C677}" type="presParOf" srcId="{A2B8946C-8FD2-45EC-8663-96BEE65EEA97}" destId="{C42CFE52-3882-4F93-9A49-47502C4AEDD1}" srcOrd="8" destOrd="0" presId="urn:microsoft.com/office/officeart/2005/8/layout/list1"/>
    <dgm:cxn modelId="{60467606-5523-4E1B-AAC5-DA7A7757605B}" type="presParOf" srcId="{C42CFE52-3882-4F93-9A49-47502C4AEDD1}" destId="{F6C84859-ECBF-4ED3-98EB-1EACA3B37E42}" srcOrd="0" destOrd="0" presId="urn:microsoft.com/office/officeart/2005/8/layout/list1"/>
    <dgm:cxn modelId="{88298EDB-0062-4B37-B080-1D44C36AD101}" type="presParOf" srcId="{C42CFE52-3882-4F93-9A49-47502C4AEDD1}" destId="{46B7E626-161D-449B-966F-C3C424CFC841}" srcOrd="1" destOrd="0" presId="urn:microsoft.com/office/officeart/2005/8/layout/list1"/>
    <dgm:cxn modelId="{AC113365-D37B-4277-8C33-DDEA770B69C8}" type="presParOf" srcId="{A2B8946C-8FD2-45EC-8663-96BEE65EEA97}" destId="{6CF42E48-D9E2-4AB2-BFA8-889AC0A46118}" srcOrd="9" destOrd="0" presId="urn:microsoft.com/office/officeart/2005/8/layout/list1"/>
    <dgm:cxn modelId="{C08B1AE9-9B10-4CE3-ABD1-0F0BC883F41C}" type="presParOf" srcId="{A2B8946C-8FD2-45EC-8663-96BEE65EEA97}" destId="{DB81077F-B355-4DE1-94CF-71FEED47F03D}" srcOrd="10" destOrd="0" presId="urn:microsoft.com/office/officeart/2005/8/layout/list1"/>
    <dgm:cxn modelId="{BB91283D-5DAA-49C6-A5BA-5E98FC30A09B}" type="presParOf" srcId="{A2B8946C-8FD2-45EC-8663-96BEE65EEA97}" destId="{9658AF32-EFE9-4D8C-BE94-B9711B4EA808}" srcOrd="11" destOrd="0" presId="urn:microsoft.com/office/officeart/2005/8/layout/list1"/>
    <dgm:cxn modelId="{885B1C26-BC80-4401-BCDC-E0D2C15A5956}" type="presParOf" srcId="{A2B8946C-8FD2-45EC-8663-96BEE65EEA97}" destId="{0D49CC09-0814-40B8-BB06-A2DC9DF36D55}" srcOrd="12" destOrd="0" presId="urn:microsoft.com/office/officeart/2005/8/layout/list1"/>
    <dgm:cxn modelId="{8A5CD475-9645-4B7E-9591-523F64F85F4C}" type="presParOf" srcId="{0D49CC09-0814-40B8-BB06-A2DC9DF36D55}" destId="{0F438FDE-CFA6-4910-A97C-200DAF9EA9E3}" srcOrd="0" destOrd="0" presId="urn:microsoft.com/office/officeart/2005/8/layout/list1"/>
    <dgm:cxn modelId="{5160B7EF-0A6A-4B7B-9676-EC741B1F9E98}" type="presParOf" srcId="{0D49CC09-0814-40B8-BB06-A2DC9DF36D55}" destId="{E9372F0C-34B8-4884-9134-85050945C6F5}" srcOrd="1" destOrd="0" presId="urn:microsoft.com/office/officeart/2005/8/layout/list1"/>
    <dgm:cxn modelId="{7386705B-F8AD-4BAD-A3B4-CE3CC32C8E40}" type="presParOf" srcId="{A2B8946C-8FD2-45EC-8663-96BEE65EEA97}" destId="{A802D736-0F84-4016-9E1F-BA52F711038C}" srcOrd="13" destOrd="0" presId="urn:microsoft.com/office/officeart/2005/8/layout/list1"/>
    <dgm:cxn modelId="{6AEE39CD-F50C-4953-8C5E-7016B2062D41}" type="presParOf" srcId="{A2B8946C-8FD2-45EC-8663-96BEE65EEA97}" destId="{F7147376-B189-4729-AB29-CD0DAB4A71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CBA700-BC70-4C20-AF7A-DD69FC3942FB}" type="doc">
      <dgm:prSet loTypeId="urn:diagrams.loki3.com/TabbedArc+Icon" loCatId="officeonline" qsTypeId="urn:microsoft.com/office/officeart/2005/8/quickstyle/simple5" qsCatId="simple" csTypeId="urn:microsoft.com/office/officeart/2005/8/colors/accent1_2" csCatId="accent1" phldr="1"/>
      <dgm:spPr/>
    </dgm:pt>
    <dgm:pt modelId="{16CEAB9B-BFB1-4D4E-B424-804AAFF58C85}">
      <dgm:prSet phldrT="[Tekst]"/>
      <dgm:spPr/>
      <dgm:t>
        <a:bodyPr/>
        <a:lstStyle/>
        <a:p>
          <a:r>
            <a:rPr lang="pl-PL" dirty="0" smtClean="0"/>
            <a:t>Informowanie</a:t>
          </a:r>
          <a:endParaRPr lang="pl-PL" dirty="0"/>
        </a:p>
      </dgm:t>
    </dgm:pt>
    <dgm:pt modelId="{9CC1EAD2-2850-45D4-8A8A-EBFA1662C13F}" type="parTrans" cxnId="{E472453A-632E-4383-BE6E-C28C2E859F6C}">
      <dgm:prSet/>
      <dgm:spPr/>
      <dgm:t>
        <a:bodyPr/>
        <a:lstStyle/>
        <a:p>
          <a:endParaRPr lang="pl-PL"/>
        </a:p>
      </dgm:t>
    </dgm:pt>
    <dgm:pt modelId="{2156853B-0BBA-4A0D-BD98-1615A53097CE}" type="sibTrans" cxnId="{E472453A-632E-4383-BE6E-C28C2E859F6C}">
      <dgm:prSet/>
      <dgm:spPr/>
      <dgm:t>
        <a:bodyPr/>
        <a:lstStyle/>
        <a:p>
          <a:endParaRPr lang="pl-PL"/>
        </a:p>
      </dgm:t>
    </dgm:pt>
    <dgm:pt modelId="{CB61664A-AF65-4A47-B031-B572133B6C8C}">
      <dgm:prSet phldrT="[Tekst]"/>
      <dgm:spPr/>
      <dgm:t>
        <a:bodyPr/>
        <a:lstStyle/>
        <a:p>
          <a:r>
            <a:rPr lang="pl-PL" dirty="0" smtClean="0"/>
            <a:t>Konsultowanie</a:t>
          </a:r>
          <a:endParaRPr lang="pl-PL" dirty="0"/>
        </a:p>
      </dgm:t>
    </dgm:pt>
    <dgm:pt modelId="{F9615E97-C6AF-4C4D-99B9-CE90A35D2E10}" type="parTrans" cxnId="{6A4D2127-457D-4637-8C9A-6C1148314ABA}">
      <dgm:prSet/>
      <dgm:spPr/>
      <dgm:t>
        <a:bodyPr/>
        <a:lstStyle/>
        <a:p>
          <a:endParaRPr lang="pl-PL"/>
        </a:p>
      </dgm:t>
    </dgm:pt>
    <dgm:pt modelId="{5D116CEE-C592-4A72-BB73-D78CFE8D8B31}" type="sibTrans" cxnId="{6A4D2127-457D-4637-8C9A-6C1148314ABA}">
      <dgm:prSet/>
      <dgm:spPr/>
      <dgm:t>
        <a:bodyPr/>
        <a:lstStyle/>
        <a:p>
          <a:endParaRPr lang="pl-PL"/>
        </a:p>
      </dgm:t>
    </dgm:pt>
    <dgm:pt modelId="{7D72FDB4-FB39-443E-898D-37CB0C099365}">
      <dgm:prSet phldrT="[Tekst]"/>
      <dgm:spPr/>
      <dgm:t>
        <a:bodyPr/>
        <a:lstStyle/>
        <a:p>
          <a:r>
            <a:rPr lang="pl-PL" dirty="0" smtClean="0"/>
            <a:t>Aktywne uczestnictwo</a:t>
          </a:r>
          <a:endParaRPr lang="pl-PL" dirty="0"/>
        </a:p>
      </dgm:t>
    </dgm:pt>
    <dgm:pt modelId="{86F7ECBE-0455-498F-A297-49D13E8443CC}" type="parTrans" cxnId="{86840468-9FE2-4F3A-B684-67AAA1617965}">
      <dgm:prSet/>
      <dgm:spPr/>
      <dgm:t>
        <a:bodyPr/>
        <a:lstStyle/>
        <a:p>
          <a:endParaRPr lang="pl-PL"/>
        </a:p>
      </dgm:t>
    </dgm:pt>
    <dgm:pt modelId="{0F606DB5-3F37-4847-890E-E8FBC8634CEF}" type="sibTrans" cxnId="{86840468-9FE2-4F3A-B684-67AAA1617965}">
      <dgm:prSet/>
      <dgm:spPr/>
      <dgm:t>
        <a:bodyPr/>
        <a:lstStyle/>
        <a:p>
          <a:endParaRPr lang="pl-PL"/>
        </a:p>
      </dgm:t>
    </dgm:pt>
    <dgm:pt modelId="{B2CA2497-0FC1-40CB-B63A-C4920B8A89E0}" type="pres">
      <dgm:prSet presAssocID="{14CBA700-BC70-4C20-AF7A-DD69FC3942FB}" presName="Name0" presStyleCnt="0">
        <dgm:presLayoutVars>
          <dgm:dir/>
          <dgm:resizeHandles val="exact"/>
        </dgm:presLayoutVars>
      </dgm:prSet>
      <dgm:spPr/>
    </dgm:pt>
    <dgm:pt modelId="{7D56270D-F00A-4E41-A847-94A94E4A38FC}" type="pres">
      <dgm:prSet presAssocID="{16CEAB9B-BFB1-4D4E-B424-804AAFF58C85}" presName="twoplus" presStyleLbl="node1" presStyleIdx="0" presStyleCnt="3" custAng="2400000" custScaleX="146107" custScaleY="100146" custRadScaleRad="127157" custRadScaleInc="-54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962D40-D7C4-4707-AA59-F5E47EEBC0C4}" type="pres">
      <dgm:prSet presAssocID="{CB61664A-AF65-4A47-B031-B572133B6C8C}" presName="twoplus" presStyleLbl="node1" presStyleIdx="1" presStyleCnt="3" custScaleX="145801" custScaleY="99963" custRadScaleRad="86826" custRadScaleInc="2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C7F917-E72A-4C9F-BE7E-2E9F7DE8ECEF}" type="pres">
      <dgm:prSet presAssocID="{7D72FDB4-FB39-443E-898D-37CB0C099365}" presName="twoplus" presStyleLbl="node1" presStyleIdx="2" presStyleCnt="3" custAng="19200000" custScaleX="145801" custScaleY="99963" custRadScaleRad="126782" custRadScaleInc="52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840468-9FE2-4F3A-B684-67AAA1617965}" srcId="{14CBA700-BC70-4C20-AF7A-DD69FC3942FB}" destId="{7D72FDB4-FB39-443E-898D-37CB0C099365}" srcOrd="2" destOrd="0" parTransId="{86F7ECBE-0455-498F-A297-49D13E8443CC}" sibTransId="{0F606DB5-3F37-4847-890E-E8FBC8634CEF}"/>
    <dgm:cxn modelId="{D54699FD-31B8-44A5-9690-87AE65B9725A}" type="presOf" srcId="{16CEAB9B-BFB1-4D4E-B424-804AAFF58C85}" destId="{7D56270D-F00A-4E41-A847-94A94E4A38FC}" srcOrd="0" destOrd="0" presId="urn:diagrams.loki3.com/TabbedArc+Icon"/>
    <dgm:cxn modelId="{BA0D0A65-F9D2-44CB-86C3-841D8F3A6CDF}" type="presOf" srcId="{CB61664A-AF65-4A47-B031-B572133B6C8C}" destId="{BB962D40-D7C4-4707-AA59-F5E47EEBC0C4}" srcOrd="0" destOrd="0" presId="urn:diagrams.loki3.com/TabbedArc+Icon"/>
    <dgm:cxn modelId="{6A4D2127-457D-4637-8C9A-6C1148314ABA}" srcId="{14CBA700-BC70-4C20-AF7A-DD69FC3942FB}" destId="{CB61664A-AF65-4A47-B031-B572133B6C8C}" srcOrd="1" destOrd="0" parTransId="{F9615E97-C6AF-4C4D-99B9-CE90A35D2E10}" sibTransId="{5D116CEE-C592-4A72-BB73-D78CFE8D8B31}"/>
    <dgm:cxn modelId="{2CAA7275-9B9A-455E-8872-5712F2F5892B}" type="presOf" srcId="{7D72FDB4-FB39-443E-898D-37CB0C099365}" destId="{CFC7F917-E72A-4C9F-BE7E-2E9F7DE8ECEF}" srcOrd="0" destOrd="0" presId="urn:diagrams.loki3.com/TabbedArc+Icon"/>
    <dgm:cxn modelId="{BFD8D91B-D7B3-4DAB-8386-0C96F6895D15}" type="presOf" srcId="{14CBA700-BC70-4C20-AF7A-DD69FC3942FB}" destId="{B2CA2497-0FC1-40CB-B63A-C4920B8A89E0}" srcOrd="0" destOrd="0" presId="urn:diagrams.loki3.com/TabbedArc+Icon"/>
    <dgm:cxn modelId="{E472453A-632E-4383-BE6E-C28C2E859F6C}" srcId="{14CBA700-BC70-4C20-AF7A-DD69FC3942FB}" destId="{16CEAB9B-BFB1-4D4E-B424-804AAFF58C85}" srcOrd="0" destOrd="0" parTransId="{9CC1EAD2-2850-45D4-8A8A-EBFA1662C13F}" sibTransId="{2156853B-0BBA-4A0D-BD98-1615A53097CE}"/>
    <dgm:cxn modelId="{12BC79E9-CC5A-4137-9445-33DDE251ECF3}" type="presParOf" srcId="{B2CA2497-0FC1-40CB-B63A-C4920B8A89E0}" destId="{7D56270D-F00A-4E41-A847-94A94E4A38FC}" srcOrd="0" destOrd="0" presId="urn:diagrams.loki3.com/TabbedArc+Icon"/>
    <dgm:cxn modelId="{3FE076C8-6455-425C-AD6C-ECDC931F6B30}" type="presParOf" srcId="{B2CA2497-0FC1-40CB-B63A-C4920B8A89E0}" destId="{BB962D40-D7C4-4707-AA59-F5E47EEBC0C4}" srcOrd="1" destOrd="0" presId="urn:diagrams.loki3.com/TabbedArc+Icon"/>
    <dgm:cxn modelId="{9CD1B2F6-8C06-45D9-9EFF-8397C00DCB96}" type="presParOf" srcId="{B2CA2497-0FC1-40CB-B63A-C4920B8A89E0}" destId="{CFC7F917-E72A-4C9F-BE7E-2E9F7DE8ECEF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7AB8A1-5474-472E-B653-8C46B85E8DAF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6A239D7-7E71-468A-BE5E-EC4678464925}">
      <dgm:prSet phldrT="[Tekst]" custT="1"/>
      <dgm:spPr/>
      <dgm:t>
        <a:bodyPr/>
        <a:lstStyle/>
        <a:p>
          <a:pPr algn="ctr"/>
          <a:r>
            <a:rPr lang="pl-PL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Ewaluacja ex-ante (przed realizacją przedsięwzięć rewitalizacyjnych)</a:t>
          </a:r>
          <a:endParaRPr lang="pl-PL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7FABB-9783-48CD-A0C9-FC8213E2719B}" type="parTrans" cxnId="{B650E372-956C-4E1A-A748-2BB7AE2622FF}">
      <dgm:prSet/>
      <dgm:spPr/>
      <dgm:t>
        <a:bodyPr/>
        <a:lstStyle/>
        <a:p>
          <a:endParaRPr lang="pl-PL"/>
        </a:p>
      </dgm:t>
    </dgm:pt>
    <dgm:pt modelId="{32085B8F-72F7-4A3F-9971-9CE752AA3B81}" type="sibTrans" cxnId="{B650E372-956C-4E1A-A748-2BB7AE2622FF}">
      <dgm:prSet/>
      <dgm:spPr/>
      <dgm:t>
        <a:bodyPr/>
        <a:lstStyle/>
        <a:p>
          <a:endParaRPr lang="pl-PL"/>
        </a:p>
      </dgm:t>
    </dgm:pt>
    <dgm:pt modelId="{A14A944E-2768-4A3D-BF8B-ADD029C48ABA}">
      <dgm:prSet phldrT="[Tekst]" custT="1"/>
      <dgm:spPr/>
      <dgm:t>
        <a:bodyPr/>
        <a:lstStyle/>
        <a:p>
          <a:pPr algn="ctr"/>
          <a:r>
            <a:rPr lang="pl-PL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Ewaluacja w trakcie realizacji przedsięwzięć</a:t>
          </a:r>
          <a:endParaRPr lang="pl-PL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D53B5-A540-41C4-B563-7F56BF45682C}" type="parTrans" cxnId="{A04848D8-6A67-43F1-A3A9-72039DA2BD48}">
      <dgm:prSet/>
      <dgm:spPr/>
      <dgm:t>
        <a:bodyPr/>
        <a:lstStyle/>
        <a:p>
          <a:endParaRPr lang="pl-PL"/>
        </a:p>
      </dgm:t>
    </dgm:pt>
    <dgm:pt modelId="{EC3725DB-AB55-4965-B0C6-A35D19BA99E4}" type="sibTrans" cxnId="{A04848D8-6A67-43F1-A3A9-72039DA2BD48}">
      <dgm:prSet/>
      <dgm:spPr/>
      <dgm:t>
        <a:bodyPr/>
        <a:lstStyle/>
        <a:p>
          <a:endParaRPr lang="pl-PL"/>
        </a:p>
      </dgm:t>
    </dgm:pt>
    <dgm:pt modelId="{B4B10964-AF76-414D-874C-3AF0AB1F85B8}">
      <dgm:prSet phldrT="[Tekst]" custT="1"/>
      <dgm:spPr/>
      <dgm:t>
        <a:bodyPr/>
        <a:lstStyle/>
        <a:p>
          <a:pPr algn="ctr"/>
          <a:r>
            <a:rPr lang="pl-PL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Ewaluacja ex-post (po realizacji przedsięwzięć)</a:t>
          </a:r>
          <a:endParaRPr lang="pl-PL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B61E5-914B-42B8-B142-F6877F7A338C}" type="parTrans" cxnId="{8EEC0D53-A09C-4C3A-85D3-682512C16859}">
      <dgm:prSet/>
      <dgm:spPr/>
      <dgm:t>
        <a:bodyPr/>
        <a:lstStyle/>
        <a:p>
          <a:endParaRPr lang="pl-PL"/>
        </a:p>
      </dgm:t>
    </dgm:pt>
    <dgm:pt modelId="{D1B14B18-C252-42D0-919B-AB93677890F3}" type="sibTrans" cxnId="{8EEC0D53-A09C-4C3A-85D3-682512C16859}">
      <dgm:prSet/>
      <dgm:spPr/>
      <dgm:t>
        <a:bodyPr/>
        <a:lstStyle/>
        <a:p>
          <a:endParaRPr lang="pl-PL"/>
        </a:p>
      </dgm:t>
    </dgm:pt>
    <dgm:pt modelId="{020685FF-0B69-4614-BC97-C7CA975DEA10}">
      <dgm:prSet phldrT="[Tekst]" custT="1"/>
      <dgm:spPr/>
      <dgm:t>
        <a:bodyPr/>
        <a:lstStyle/>
        <a:p>
          <a:r>
            <a:rPr lang="pl-PL" sz="1600" b="1" dirty="0" smtClean="0"/>
            <a:t>Modyfikacja Lokalnego Programu Rewitalizacji</a:t>
          </a:r>
          <a:endParaRPr lang="pl-PL" sz="1600" b="1" dirty="0"/>
        </a:p>
      </dgm:t>
    </dgm:pt>
    <dgm:pt modelId="{577BBE64-C0FE-45BD-9D21-A18BF545B26C}" type="parTrans" cxnId="{64155C62-4A3C-4B2B-9519-76D8EE8B9601}">
      <dgm:prSet/>
      <dgm:spPr/>
      <dgm:t>
        <a:bodyPr/>
        <a:lstStyle/>
        <a:p>
          <a:endParaRPr lang="pl-PL"/>
        </a:p>
      </dgm:t>
    </dgm:pt>
    <dgm:pt modelId="{D93D753C-0CD8-4613-A644-3A08D36186C0}" type="sibTrans" cxnId="{64155C62-4A3C-4B2B-9519-76D8EE8B9601}">
      <dgm:prSet/>
      <dgm:spPr/>
      <dgm:t>
        <a:bodyPr/>
        <a:lstStyle/>
        <a:p>
          <a:endParaRPr lang="pl-PL"/>
        </a:p>
      </dgm:t>
    </dgm:pt>
    <dgm:pt modelId="{9E4E2A93-9B94-4E38-BE3C-B9BE6888503E}" type="pres">
      <dgm:prSet presAssocID="{977AB8A1-5474-472E-B653-8C46B85E8DA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l-PL"/>
        </a:p>
      </dgm:t>
    </dgm:pt>
    <dgm:pt modelId="{9DDA6101-8C61-41BC-BD09-03F1726AA85E}" type="pres">
      <dgm:prSet presAssocID="{977AB8A1-5474-472E-B653-8C46B85E8DAF}" presName="arrowNode" presStyleLbl="node1" presStyleIdx="0" presStyleCnt="1" custLinFactNeighborX="-454" custLinFactNeighborY="2889"/>
      <dgm:spPr/>
      <dgm:t>
        <a:bodyPr/>
        <a:lstStyle/>
        <a:p>
          <a:endParaRPr lang="pl-PL"/>
        </a:p>
      </dgm:t>
    </dgm:pt>
    <dgm:pt modelId="{39F7D345-C001-43A1-A5A3-F34C24FA5131}" type="pres">
      <dgm:prSet presAssocID="{06A239D7-7E71-468A-BE5E-EC4678464925}" presName="txNode1" presStyleLbl="revTx" presStyleIdx="0" presStyleCnt="4" custScaleX="148690" custScaleY="146777" custLinFactY="34462" custLinFactNeighborX="-76455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80E91C-4FE2-45D1-82C2-47AAE348FB33}" type="pres">
      <dgm:prSet presAssocID="{A14A944E-2768-4A3D-BF8B-ADD029C48ABA}" presName="txNode2" presStyleLbl="revTx" presStyleIdx="1" presStyleCnt="4" custLinFactNeighborX="38014" custLinFactNeighborY="51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9A64B5-128C-4FE7-9769-393276A5547F}" type="pres">
      <dgm:prSet presAssocID="{EC3725DB-AB55-4965-B0C6-A35D19BA99E4}" presName="dotNode2" presStyleCnt="0"/>
      <dgm:spPr/>
      <dgm:t>
        <a:bodyPr/>
        <a:lstStyle/>
        <a:p>
          <a:endParaRPr lang="pl-PL"/>
        </a:p>
      </dgm:t>
    </dgm:pt>
    <dgm:pt modelId="{CA3A40DA-BFDA-40B1-B50E-94CFD68E89CB}" type="pres">
      <dgm:prSet presAssocID="{EC3725DB-AB55-4965-B0C6-A35D19BA99E4}" presName="dotRepeatNode" presStyleLbl="fgShp" presStyleIdx="0" presStyleCnt="2"/>
      <dgm:spPr/>
      <dgm:t>
        <a:bodyPr/>
        <a:lstStyle/>
        <a:p>
          <a:endParaRPr lang="pl-PL"/>
        </a:p>
      </dgm:t>
    </dgm:pt>
    <dgm:pt modelId="{A3F0EE65-82F9-473E-8A96-5F3A9A6F32C1}" type="pres">
      <dgm:prSet presAssocID="{B4B10964-AF76-414D-874C-3AF0AB1F85B8}" presName="txNode3" presStyleLbl="revTx" presStyleIdx="2" presStyleCnt="4" custLinFactNeighborX="-15575" custLinFactNeighborY="713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C7222D-104D-400A-82AF-3DC17E7CFAD6}" type="pres">
      <dgm:prSet presAssocID="{D1B14B18-C252-42D0-919B-AB93677890F3}" presName="dotNode3" presStyleCnt="0"/>
      <dgm:spPr/>
      <dgm:t>
        <a:bodyPr/>
        <a:lstStyle/>
        <a:p>
          <a:endParaRPr lang="pl-PL"/>
        </a:p>
      </dgm:t>
    </dgm:pt>
    <dgm:pt modelId="{E64869BC-51E3-4564-A243-5194145C6E21}" type="pres">
      <dgm:prSet presAssocID="{D1B14B18-C252-42D0-919B-AB93677890F3}" presName="dotRepeatNode" presStyleLbl="fgShp" presStyleIdx="1" presStyleCnt="2"/>
      <dgm:spPr/>
      <dgm:t>
        <a:bodyPr/>
        <a:lstStyle/>
        <a:p>
          <a:endParaRPr lang="pl-PL"/>
        </a:p>
      </dgm:t>
    </dgm:pt>
    <dgm:pt modelId="{60357B03-368D-4BDC-ACA0-8EA46AA31581}" type="pres">
      <dgm:prSet presAssocID="{020685FF-0B69-4614-BC97-C7CA975DEA10}" presName="txNode4" presStyleLbl="revTx" presStyleIdx="3" presStyleCnt="4" custLinFactNeighborX="65668" custLinFactNeighborY="-791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EC0D53-A09C-4C3A-85D3-682512C16859}" srcId="{977AB8A1-5474-472E-B653-8C46B85E8DAF}" destId="{B4B10964-AF76-414D-874C-3AF0AB1F85B8}" srcOrd="2" destOrd="0" parTransId="{776B61E5-914B-42B8-B142-F6877F7A338C}" sibTransId="{D1B14B18-C252-42D0-919B-AB93677890F3}"/>
    <dgm:cxn modelId="{EBBDDD95-E0D1-4A9F-BFB9-BB44F0A7DDAA}" type="presOf" srcId="{06A239D7-7E71-468A-BE5E-EC4678464925}" destId="{39F7D345-C001-43A1-A5A3-F34C24FA5131}" srcOrd="0" destOrd="0" presId="urn:microsoft.com/office/officeart/2009/3/layout/DescendingProcess"/>
    <dgm:cxn modelId="{E03921D3-037E-4502-9F18-2C9F6F2C26F6}" type="presOf" srcId="{A14A944E-2768-4A3D-BF8B-ADD029C48ABA}" destId="{B180E91C-4FE2-45D1-82C2-47AAE348FB33}" srcOrd="0" destOrd="0" presId="urn:microsoft.com/office/officeart/2009/3/layout/DescendingProcess"/>
    <dgm:cxn modelId="{EE47A2C6-B3C9-43C8-B572-1D50E809E50E}" type="presOf" srcId="{020685FF-0B69-4614-BC97-C7CA975DEA10}" destId="{60357B03-368D-4BDC-ACA0-8EA46AA31581}" srcOrd="0" destOrd="0" presId="urn:microsoft.com/office/officeart/2009/3/layout/DescendingProcess"/>
    <dgm:cxn modelId="{B650E372-956C-4E1A-A748-2BB7AE2622FF}" srcId="{977AB8A1-5474-472E-B653-8C46B85E8DAF}" destId="{06A239D7-7E71-468A-BE5E-EC4678464925}" srcOrd="0" destOrd="0" parTransId="{2F67FABB-9783-48CD-A0C9-FC8213E2719B}" sibTransId="{32085B8F-72F7-4A3F-9971-9CE752AA3B81}"/>
    <dgm:cxn modelId="{A04848D8-6A67-43F1-A3A9-72039DA2BD48}" srcId="{977AB8A1-5474-472E-B653-8C46B85E8DAF}" destId="{A14A944E-2768-4A3D-BF8B-ADD029C48ABA}" srcOrd="1" destOrd="0" parTransId="{E19D53B5-A540-41C4-B563-7F56BF45682C}" sibTransId="{EC3725DB-AB55-4965-B0C6-A35D19BA99E4}"/>
    <dgm:cxn modelId="{64155C62-4A3C-4B2B-9519-76D8EE8B9601}" srcId="{977AB8A1-5474-472E-B653-8C46B85E8DAF}" destId="{020685FF-0B69-4614-BC97-C7CA975DEA10}" srcOrd="3" destOrd="0" parTransId="{577BBE64-C0FE-45BD-9D21-A18BF545B26C}" sibTransId="{D93D753C-0CD8-4613-A644-3A08D36186C0}"/>
    <dgm:cxn modelId="{EE5064C6-FB3B-42A3-AC89-315A4AB712A0}" type="presOf" srcId="{D1B14B18-C252-42D0-919B-AB93677890F3}" destId="{E64869BC-51E3-4564-A243-5194145C6E21}" srcOrd="0" destOrd="0" presId="urn:microsoft.com/office/officeart/2009/3/layout/DescendingProcess"/>
    <dgm:cxn modelId="{219D62A0-60A7-4920-AC10-A081BED2B443}" type="presOf" srcId="{B4B10964-AF76-414D-874C-3AF0AB1F85B8}" destId="{A3F0EE65-82F9-473E-8A96-5F3A9A6F32C1}" srcOrd="0" destOrd="0" presId="urn:microsoft.com/office/officeart/2009/3/layout/DescendingProcess"/>
    <dgm:cxn modelId="{39EE82A8-1CAA-4E8F-9C52-53633809EDEC}" type="presOf" srcId="{EC3725DB-AB55-4965-B0C6-A35D19BA99E4}" destId="{CA3A40DA-BFDA-40B1-B50E-94CFD68E89CB}" srcOrd="0" destOrd="0" presId="urn:microsoft.com/office/officeart/2009/3/layout/DescendingProcess"/>
    <dgm:cxn modelId="{8E7E6F47-93C9-412C-B62F-AA87C099876E}" type="presOf" srcId="{977AB8A1-5474-472E-B653-8C46B85E8DAF}" destId="{9E4E2A93-9B94-4E38-BE3C-B9BE6888503E}" srcOrd="0" destOrd="0" presId="urn:microsoft.com/office/officeart/2009/3/layout/DescendingProcess"/>
    <dgm:cxn modelId="{C7F78CEC-3B89-44F2-9C72-0F0149DAF078}" type="presParOf" srcId="{9E4E2A93-9B94-4E38-BE3C-B9BE6888503E}" destId="{9DDA6101-8C61-41BC-BD09-03F1726AA85E}" srcOrd="0" destOrd="0" presId="urn:microsoft.com/office/officeart/2009/3/layout/DescendingProcess"/>
    <dgm:cxn modelId="{999CB1FE-27BC-4F34-B56E-D65775383EA7}" type="presParOf" srcId="{9E4E2A93-9B94-4E38-BE3C-B9BE6888503E}" destId="{39F7D345-C001-43A1-A5A3-F34C24FA5131}" srcOrd="1" destOrd="0" presId="urn:microsoft.com/office/officeart/2009/3/layout/DescendingProcess"/>
    <dgm:cxn modelId="{904980A7-7ECD-4B8B-9113-F49062291FBA}" type="presParOf" srcId="{9E4E2A93-9B94-4E38-BE3C-B9BE6888503E}" destId="{B180E91C-4FE2-45D1-82C2-47AAE348FB33}" srcOrd="2" destOrd="0" presId="urn:microsoft.com/office/officeart/2009/3/layout/DescendingProcess"/>
    <dgm:cxn modelId="{83CC1C47-5577-44F1-898A-BA29A0A04519}" type="presParOf" srcId="{9E4E2A93-9B94-4E38-BE3C-B9BE6888503E}" destId="{F99A64B5-128C-4FE7-9769-393276A5547F}" srcOrd="3" destOrd="0" presId="urn:microsoft.com/office/officeart/2009/3/layout/DescendingProcess"/>
    <dgm:cxn modelId="{5DD48100-1383-4485-94BB-16B64C2ECAF1}" type="presParOf" srcId="{F99A64B5-128C-4FE7-9769-393276A5547F}" destId="{CA3A40DA-BFDA-40B1-B50E-94CFD68E89CB}" srcOrd="0" destOrd="0" presId="urn:microsoft.com/office/officeart/2009/3/layout/DescendingProcess"/>
    <dgm:cxn modelId="{023C3E1C-7CBD-42EA-A304-02DE05D5D712}" type="presParOf" srcId="{9E4E2A93-9B94-4E38-BE3C-B9BE6888503E}" destId="{A3F0EE65-82F9-473E-8A96-5F3A9A6F32C1}" srcOrd="4" destOrd="0" presId="urn:microsoft.com/office/officeart/2009/3/layout/DescendingProcess"/>
    <dgm:cxn modelId="{BFFC2C1B-E20C-4617-A153-B0EFB94B34D6}" type="presParOf" srcId="{9E4E2A93-9B94-4E38-BE3C-B9BE6888503E}" destId="{40C7222D-104D-400A-82AF-3DC17E7CFAD6}" srcOrd="5" destOrd="0" presId="urn:microsoft.com/office/officeart/2009/3/layout/DescendingProcess"/>
    <dgm:cxn modelId="{CB5D891C-02A8-4367-8A86-7EE303ECBD52}" type="presParOf" srcId="{40C7222D-104D-400A-82AF-3DC17E7CFAD6}" destId="{E64869BC-51E3-4564-A243-5194145C6E21}" srcOrd="0" destOrd="0" presId="urn:microsoft.com/office/officeart/2009/3/layout/DescendingProcess"/>
    <dgm:cxn modelId="{1AA237E2-3858-4196-B261-8B2B65278B27}" type="presParOf" srcId="{9E4E2A93-9B94-4E38-BE3C-B9BE6888503E}" destId="{60357B03-368D-4BDC-ACA0-8EA46AA31581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E98504-4782-4CC4-9AB1-0E78DF7C8067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6E39AA6-9D7C-42F2-A0C6-3FFCBE301218}">
      <dgm:prSet phldrT="[Tekst]" custT="1"/>
      <dgm:spPr>
        <a:xfrm>
          <a:off x="4556" y="182320"/>
          <a:ext cx="1715169" cy="1029101"/>
        </a:xfrm>
      </dgm:spPr>
      <dgm:t>
        <a:bodyPr/>
        <a:lstStyle/>
        <a:p>
          <a:r>
            <a:rPr lang="pl-PL" sz="1200" b="1" dirty="0" smtClean="0">
              <a:latin typeface="Calibri" panose="020F0502020204030204"/>
              <a:ea typeface="+mn-ea"/>
              <a:cs typeface="+mn-cs"/>
            </a:rPr>
            <a:t>Podmioty zainteresowane realizacją projektu (zlokalizowanych na obszarze do rewitalizacji) zgłaszają propozycje do jednostki do spraw LPR</a:t>
          </a:r>
          <a:endParaRPr lang="pl-PL" sz="1200" b="1" dirty="0">
            <a:latin typeface="Calibri" panose="020F0502020204030204"/>
            <a:ea typeface="+mn-ea"/>
            <a:cs typeface="+mn-cs"/>
          </a:endParaRPr>
        </a:p>
      </dgm:t>
    </dgm:pt>
    <dgm:pt modelId="{8C566126-2083-46D8-9399-C3010C563E83}" type="parTrans" cxnId="{E412B3D9-BEAE-4BB3-8FB4-741BC93EAD7A}">
      <dgm:prSet/>
      <dgm:spPr/>
      <dgm:t>
        <a:bodyPr/>
        <a:lstStyle/>
        <a:p>
          <a:endParaRPr lang="pl-PL"/>
        </a:p>
      </dgm:t>
    </dgm:pt>
    <dgm:pt modelId="{2C8DB73C-3C02-47AD-8197-801D72961E7F}" type="sibTrans" cxnId="{E412B3D9-BEAE-4BB3-8FB4-741BC93EAD7A}">
      <dgm:prSet custT="1"/>
      <dgm:spPr>
        <a:xfrm>
          <a:off x="1717926" y="651151"/>
          <a:ext cx="363889" cy="91440"/>
        </a:xfrm>
      </dgm:spPr>
      <dgm:t>
        <a:bodyPr/>
        <a:lstStyle/>
        <a:p>
          <a:endParaRPr lang="pl-PL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33DC91F-A03D-467F-90FA-13DF8EA3462D}">
      <dgm:prSet phldrT="[Tekst]" custT="1"/>
      <dgm:spPr>
        <a:xfrm>
          <a:off x="2114215" y="182320"/>
          <a:ext cx="1715169" cy="1029101"/>
        </a:xfrm>
      </dgm:spPr>
      <dgm:t>
        <a:bodyPr/>
        <a:lstStyle/>
        <a:p>
          <a:r>
            <a:rPr lang="pl-PL" sz="1200" b="1" dirty="0" smtClean="0">
              <a:latin typeface="Calibri" panose="020F0502020204030204"/>
              <a:ea typeface="+mn-ea"/>
              <a:cs typeface="+mn-cs"/>
            </a:rPr>
            <a:t>Jednostka ds. LPR przeprowadza konsultacje z odpowiednimi wydziałami Urzędu Miasta i Gminy</a:t>
          </a:r>
          <a:endParaRPr lang="pl-PL" sz="1200" b="1" dirty="0">
            <a:latin typeface="Calibri" panose="020F0502020204030204"/>
            <a:ea typeface="+mn-ea"/>
            <a:cs typeface="+mn-cs"/>
          </a:endParaRPr>
        </a:p>
      </dgm:t>
    </dgm:pt>
    <dgm:pt modelId="{C956C868-CA9E-4C58-8466-37FCE6D3DE5D}" type="parTrans" cxnId="{35AD946E-E470-41A7-A49E-8FE746E18E09}">
      <dgm:prSet/>
      <dgm:spPr/>
      <dgm:t>
        <a:bodyPr/>
        <a:lstStyle/>
        <a:p>
          <a:endParaRPr lang="pl-PL"/>
        </a:p>
      </dgm:t>
    </dgm:pt>
    <dgm:pt modelId="{466F0A7D-7107-4E0D-979F-5CF355D89B53}" type="sibTrans" cxnId="{35AD946E-E470-41A7-A49E-8FE746E18E09}">
      <dgm:prSet custT="1"/>
      <dgm:spPr>
        <a:xfrm>
          <a:off x="3827584" y="651151"/>
          <a:ext cx="363889" cy="91440"/>
        </a:xfrm>
      </dgm:spPr>
      <dgm:t>
        <a:bodyPr/>
        <a:lstStyle/>
        <a:p>
          <a:endParaRPr lang="pl-PL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AC964C7-16DF-4B92-A54B-7FF0E8A21927}">
      <dgm:prSet phldrT="[Tekst]" custT="1"/>
      <dgm:spPr>
        <a:xfrm>
          <a:off x="4223873" y="182320"/>
          <a:ext cx="1715169" cy="1029101"/>
        </a:xfrm>
      </dgm:spPr>
      <dgm:t>
        <a:bodyPr/>
        <a:lstStyle/>
        <a:p>
          <a:r>
            <a:rPr lang="pl-PL" sz="1200" b="1" dirty="0" smtClean="0">
              <a:latin typeface="Calibri" panose="020F0502020204030204"/>
              <a:ea typeface="+mn-ea"/>
              <a:cs typeface="+mn-cs"/>
            </a:rPr>
            <a:t>Następuje weryfikacja zgłaszanych propozycji i wydanie opinii odnośnie do włączenia lub odmowy włączenia zgłoszonego przedsięwzięcia do LPR </a:t>
          </a:r>
          <a:endParaRPr lang="pl-PL" sz="1200" b="1" dirty="0">
            <a:latin typeface="Calibri" panose="020F0502020204030204"/>
            <a:ea typeface="+mn-ea"/>
            <a:cs typeface="+mn-cs"/>
          </a:endParaRPr>
        </a:p>
      </dgm:t>
    </dgm:pt>
    <dgm:pt modelId="{70BC71A5-15A1-48A8-AEB7-F6CB67B00B5C}" type="parTrans" cxnId="{399892E7-4294-4C44-8C21-19F43871F59D}">
      <dgm:prSet/>
      <dgm:spPr/>
      <dgm:t>
        <a:bodyPr/>
        <a:lstStyle/>
        <a:p>
          <a:endParaRPr lang="pl-PL"/>
        </a:p>
      </dgm:t>
    </dgm:pt>
    <dgm:pt modelId="{8C1B5E77-8A19-4A6E-8A2F-E96CF622718B}" type="sibTrans" cxnId="{399892E7-4294-4C44-8C21-19F43871F59D}">
      <dgm:prSet custT="1"/>
      <dgm:spPr>
        <a:xfrm>
          <a:off x="862141" y="1209622"/>
          <a:ext cx="4219317" cy="363889"/>
        </a:xfrm>
      </dgm:spPr>
      <dgm:t>
        <a:bodyPr/>
        <a:lstStyle/>
        <a:p>
          <a:endParaRPr lang="pl-PL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7C307CF-0865-4F9D-A713-56729174CF44}">
      <dgm:prSet phldrT="[Tekst]" custT="1"/>
      <dgm:spPr>
        <a:xfrm>
          <a:off x="4556" y="1605911"/>
          <a:ext cx="1715169" cy="1029101"/>
        </a:xfrm>
      </dgm:spPr>
      <dgm:t>
        <a:bodyPr/>
        <a:lstStyle/>
        <a:p>
          <a:r>
            <a:rPr lang="pl-PL" sz="1200" b="1" dirty="0" smtClean="0">
              <a:latin typeface="Calibri" panose="020F0502020204030204"/>
              <a:ea typeface="+mn-ea"/>
              <a:cs typeface="+mn-cs"/>
            </a:rPr>
            <a:t>Jednostka ds. Programu Rewitalizacji zwołuje posiedzenie i przekłada zgłoszoną propozycję przedsięwzięcia pod obrady Rady Miasta i Gminy</a:t>
          </a:r>
          <a:endParaRPr lang="pl-PL" sz="1200" b="1" dirty="0">
            <a:latin typeface="Calibri" panose="020F0502020204030204"/>
            <a:ea typeface="+mn-ea"/>
            <a:cs typeface="+mn-cs"/>
          </a:endParaRPr>
        </a:p>
      </dgm:t>
    </dgm:pt>
    <dgm:pt modelId="{DD6EBBB0-3221-4A32-8A7A-43AC50CE3920}" type="parTrans" cxnId="{87AB599B-FDE1-4DC9-898B-E9EAA4980D52}">
      <dgm:prSet/>
      <dgm:spPr/>
      <dgm:t>
        <a:bodyPr/>
        <a:lstStyle/>
        <a:p>
          <a:endParaRPr lang="pl-PL"/>
        </a:p>
      </dgm:t>
    </dgm:pt>
    <dgm:pt modelId="{CF7F2D87-13CE-422F-8A52-FF1C18403D20}" type="sibTrans" cxnId="{87AB599B-FDE1-4DC9-898B-E9EAA4980D52}">
      <dgm:prSet custT="1"/>
      <dgm:spPr>
        <a:xfrm>
          <a:off x="1717926" y="2074741"/>
          <a:ext cx="363889" cy="91440"/>
        </a:xfrm>
      </dgm:spPr>
      <dgm:t>
        <a:bodyPr/>
        <a:lstStyle/>
        <a:p>
          <a:endParaRPr lang="pl-PL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65AF40A-DD79-4840-846A-E430EBB0CCA8}">
      <dgm:prSet phldrT="[Tekst]" custT="1"/>
      <dgm:spPr>
        <a:xfrm>
          <a:off x="2114215" y="1605911"/>
          <a:ext cx="1715169" cy="1029101"/>
        </a:xfrm>
      </dgm:spPr>
      <dgm:t>
        <a:bodyPr/>
        <a:lstStyle/>
        <a:p>
          <a:r>
            <a:rPr lang="pl-PL" sz="1200" b="1" dirty="0" smtClean="0">
              <a:latin typeface="Calibri" panose="020F0502020204030204"/>
              <a:ea typeface="+mn-ea"/>
              <a:cs typeface="+mn-cs"/>
            </a:rPr>
            <a:t>Po rozpatrzeniu złożonej propozycji wniosku, Rada Miasta i Gminy wydaje opinię w zakresie jej włączenia lub odrzucenia</a:t>
          </a:r>
          <a:endParaRPr lang="pl-PL" sz="1200" b="1" dirty="0">
            <a:latin typeface="Calibri" panose="020F0502020204030204"/>
            <a:ea typeface="+mn-ea"/>
            <a:cs typeface="+mn-cs"/>
          </a:endParaRPr>
        </a:p>
      </dgm:t>
    </dgm:pt>
    <dgm:pt modelId="{58C33E25-2D7F-4437-A92C-A0A25A545466}" type="parTrans" cxnId="{35C2303D-BAB1-4027-913F-E194D3D758C2}">
      <dgm:prSet/>
      <dgm:spPr/>
      <dgm:t>
        <a:bodyPr/>
        <a:lstStyle/>
        <a:p>
          <a:endParaRPr lang="pl-PL"/>
        </a:p>
      </dgm:t>
    </dgm:pt>
    <dgm:pt modelId="{A91CBA78-24BB-496A-8F00-49DB9BEFB6CD}" type="sibTrans" cxnId="{35C2303D-BAB1-4027-913F-E194D3D758C2}">
      <dgm:prSet custT="1"/>
      <dgm:spPr>
        <a:xfrm>
          <a:off x="3827584" y="2074741"/>
          <a:ext cx="363889" cy="91440"/>
        </a:xfrm>
      </dgm:spPr>
      <dgm:t>
        <a:bodyPr/>
        <a:lstStyle/>
        <a:p>
          <a:endParaRPr lang="pl-PL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2956A39-9887-4AC8-A66C-15368B3455F8}">
      <dgm:prSet custT="1"/>
      <dgm:spPr>
        <a:xfrm>
          <a:off x="4223873" y="1605911"/>
          <a:ext cx="1715169" cy="1029101"/>
        </a:xfrm>
      </dgm:spPr>
      <dgm:t>
        <a:bodyPr/>
        <a:lstStyle/>
        <a:p>
          <a:r>
            <a:rPr lang="pl-PL" sz="1200" b="1" dirty="0" smtClean="0">
              <a:latin typeface="Calibri" panose="020F0502020204030204"/>
              <a:ea typeface="+mn-ea"/>
              <a:cs typeface="+mn-cs"/>
            </a:rPr>
            <a:t>Burmistrz podejmuje decyzję o wprowadzeniu zmian do LPR</a:t>
          </a:r>
          <a:endParaRPr lang="pl-PL" sz="1200" b="1" dirty="0">
            <a:latin typeface="Calibri" panose="020F0502020204030204"/>
            <a:ea typeface="+mn-ea"/>
            <a:cs typeface="+mn-cs"/>
          </a:endParaRPr>
        </a:p>
      </dgm:t>
    </dgm:pt>
    <dgm:pt modelId="{09756D2D-185F-43CB-A1CE-3E69507DC73C}" type="parTrans" cxnId="{937CCCF2-60B0-45F5-B018-2B5E1998B078}">
      <dgm:prSet/>
      <dgm:spPr/>
      <dgm:t>
        <a:bodyPr/>
        <a:lstStyle/>
        <a:p>
          <a:endParaRPr lang="pl-PL"/>
        </a:p>
      </dgm:t>
    </dgm:pt>
    <dgm:pt modelId="{6D02B6FA-02D0-4EC2-9714-C38E3EC634C7}" type="sibTrans" cxnId="{937CCCF2-60B0-45F5-B018-2B5E1998B078}">
      <dgm:prSet custT="1"/>
      <dgm:spPr>
        <a:xfrm>
          <a:off x="862141" y="2633212"/>
          <a:ext cx="4219317" cy="363889"/>
        </a:xfrm>
      </dgm:spPr>
      <dgm:t>
        <a:bodyPr/>
        <a:lstStyle/>
        <a:p>
          <a:endParaRPr lang="pl-PL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9EEEAC0-1CC2-492D-94FE-CBF860C5D796}">
      <dgm:prSet custT="1"/>
      <dgm:spPr>
        <a:xfrm>
          <a:off x="4556" y="3029501"/>
          <a:ext cx="1715169" cy="1029101"/>
        </a:xfrm>
      </dgm:spPr>
      <dgm:t>
        <a:bodyPr/>
        <a:lstStyle/>
        <a:p>
          <a:r>
            <a:rPr lang="pl-PL" sz="1200" b="1" dirty="0" smtClean="0">
              <a:latin typeface="Calibri" panose="020F0502020204030204"/>
              <a:ea typeface="+mn-ea"/>
              <a:cs typeface="+mn-cs"/>
            </a:rPr>
            <a:t>Po sporządzeniu projektu aneksu do LPR Burmistrz przekłada dokument Radzie Miejskiej i Gminnej w celu podjęcia stosownej uchwały  </a:t>
          </a:r>
          <a:endParaRPr lang="pl-PL" sz="1200" b="1" dirty="0">
            <a:latin typeface="Calibri" panose="020F0502020204030204"/>
            <a:ea typeface="+mn-ea"/>
            <a:cs typeface="+mn-cs"/>
          </a:endParaRPr>
        </a:p>
      </dgm:t>
    </dgm:pt>
    <dgm:pt modelId="{54E34194-6630-43C9-A5D4-3EEB63839CB8}" type="parTrans" cxnId="{EB993FE8-DC8E-4104-B8DE-17A799FD77DA}">
      <dgm:prSet/>
      <dgm:spPr/>
      <dgm:t>
        <a:bodyPr/>
        <a:lstStyle/>
        <a:p>
          <a:endParaRPr lang="pl-PL"/>
        </a:p>
      </dgm:t>
    </dgm:pt>
    <dgm:pt modelId="{7CCFC9E2-D317-4E8A-9C30-CB0329443302}" type="sibTrans" cxnId="{EB993FE8-DC8E-4104-B8DE-17A799FD77DA}">
      <dgm:prSet custT="1"/>
      <dgm:spPr>
        <a:xfrm>
          <a:off x="1717926" y="3498332"/>
          <a:ext cx="363889" cy="91440"/>
        </a:xfrm>
      </dgm:spPr>
      <dgm:t>
        <a:bodyPr/>
        <a:lstStyle/>
        <a:p>
          <a:endParaRPr lang="pl-PL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612B8A6-0D84-4E9A-B543-66D946F0060A}">
      <dgm:prSet custT="1"/>
      <dgm:spPr>
        <a:xfrm>
          <a:off x="2114215" y="3029501"/>
          <a:ext cx="1715169" cy="1029101"/>
        </a:xfrm>
      </dgm:spPr>
      <dgm:t>
        <a:bodyPr/>
        <a:lstStyle/>
        <a:p>
          <a:r>
            <a:rPr lang="pl-PL" sz="1200" b="1" smtClean="0">
              <a:latin typeface="Calibri" panose="020F0502020204030204"/>
              <a:ea typeface="+mn-ea"/>
              <a:cs typeface="+mn-cs"/>
            </a:rPr>
            <a:t>Zgłoszenie do Urzędu Marszałkowskiego wniosku o usunięcie LPR wraz z wnioskiem o zaakceptowanie nowego programu</a:t>
          </a:r>
          <a:endParaRPr lang="pl-PL" sz="1200" b="1">
            <a:latin typeface="Calibri" panose="020F0502020204030204"/>
            <a:ea typeface="+mn-ea"/>
            <a:cs typeface="+mn-cs"/>
          </a:endParaRPr>
        </a:p>
      </dgm:t>
    </dgm:pt>
    <dgm:pt modelId="{27402652-4CB1-459E-9803-94F985216841}" type="parTrans" cxnId="{6DC4B94F-88B5-465D-8560-3C078CB5DCC6}">
      <dgm:prSet/>
      <dgm:spPr/>
      <dgm:t>
        <a:bodyPr/>
        <a:lstStyle/>
        <a:p>
          <a:endParaRPr lang="pl-PL"/>
        </a:p>
      </dgm:t>
    </dgm:pt>
    <dgm:pt modelId="{F44718B7-C103-44A1-92C3-2F869680E4EE}" type="sibTrans" cxnId="{6DC4B94F-88B5-465D-8560-3C078CB5DCC6}">
      <dgm:prSet custT="1"/>
      <dgm:spPr>
        <a:xfrm>
          <a:off x="3827584" y="3498332"/>
          <a:ext cx="363889" cy="91440"/>
        </a:xfrm>
      </dgm:spPr>
      <dgm:t>
        <a:bodyPr/>
        <a:lstStyle/>
        <a:p>
          <a:endParaRPr lang="pl-PL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9580215-019A-4FAE-B9FD-8DB86396F853}">
      <dgm:prSet custT="1"/>
      <dgm:spPr>
        <a:xfrm>
          <a:off x="4223873" y="3029501"/>
          <a:ext cx="1715169" cy="1029101"/>
        </a:xfrm>
      </dgm:spPr>
      <dgm:t>
        <a:bodyPr/>
        <a:lstStyle/>
        <a:p>
          <a:r>
            <a:rPr lang="pl-PL" sz="1200" b="1" dirty="0" smtClean="0">
              <a:latin typeface="Calibri" panose="020F0502020204030204"/>
              <a:ea typeface="+mn-ea"/>
              <a:cs typeface="+mn-cs"/>
            </a:rPr>
            <a:t>Akceptacja Urzędu Marszałkowskiego i pojawienie się zaktualizowanego LPR na stronie Urzędu Miasta i Gminy oraz w Biuletynie Informacji Publicznej</a:t>
          </a:r>
          <a:endParaRPr lang="pl-PL" sz="1200" b="1" dirty="0">
            <a:latin typeface="Calibri" panose="020F0502020204030204"/>
            <a:ea typeface="+mn-ea"/>
            <a:cs typeface="+mn-cs"/>
          </a:endParaRPr>
        </a:p>
      </dgm:t>
    </dgm:pt>
    <dgm:pt modelId="{5FCA56B7-54C5-409D-BF28-759BEB19C1AA}" type="parTrans" cxnId="{FC653D97-5C4B-4106-A322-16DF9A79E643}">
      <dgm:prSet/>
      <dgm:spPr/>
      <dgm:t>
        <a:bodyPr/>
        <a:lstStyle/>
        <a:p>
          <a:endParaRPr lang="pl-PL"/>
        </a:p>
      </dgm:t>
    </dgm:pt>
    <dgm:pt modelId="{34C12011-A157-4C24-A18C-3EBFAF35069A}" type="sibTrans" cxnId="{FC653D97-5C4B-4106-A322-16DF9A79E643}">
      <dgm:prSet/>
      <dgm:spPr/>
      <dgm:t>
        <a:bodyPr/>
        <a:lstStyle/>
        <a:p>
          <a:endParaRPr lang="pl-PL"/>
        </a:p>
      </dgm:t>
    </dgm:pt>
    <dgm:pt modelId="{DA95B916-25A4-40A1-90E3-BDDAB8302EBB}" type="pres">
      <dgm:prSet presAssocID="{BEE98504-4782-4CC4-9AB1-0E78DF7C80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3108463-DAAD-441B-8E9C-434A758B9BD6}" type="pres">
      <dgm:prSet presAssocID="{E6E39AA6-9D7C-42F2-A0C6-3FFCBE301218}" presName="node" presStyleLbl="node1" presStyleIdx="0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7EA4A239-90DD-43A1-A2BC-196BE5AA534A}" type="pres">
      <dgm:prSet presAssocID="{2C8DB73C-3C02-47AD-8197-801D72961E7F}" presName="sibTrans" presStyleLbl="sibTrans1D1" presStyleIdx="0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726" y="45720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6F32C71F-360E-45CB-B634-9C1AA2F1E805}" type="pres">
      <dgm:prSet presAssocID="{2C8DB73C-3C02-47AD-8197-801D72961E7F}" presName="connectorText" presStyleLbl="sibTrans1D1" presStyleIdx="0" presStyleCnt="8"/>
      <dgm:spPr/>
      <dgm:t>
        <a:bodyPr/>
        <a:lstStyle/>
        <a:p>
          <a:endParaRPr lang="pl-PL"/>
        </a:p>
      </dgm:t>
    </dgm:pt>
    <dgm:pt modelId="{2F8EBA19-C271-494C-B208-825338270C5B}" type="pres">
      <dgm:prSet presAssocID="{C33DC91F-A03D-467F-90FA-13DF8EA3462D}" presName="node" presStyleLbl="node1" presStyleIdx="1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B5DF7F6D-7E7C-407F-8C0B-A0BFE5DC2815}" type="pres">
      <dgm:prSet presAssocID="{466F0A7D-7107-4E0D-979F-5CF355D89B53}" presName="sibTrans" presStyleLbl="sibTrans1D1" presStyleIdx="1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726" y="45720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08A602D1-7349-4C8B-8B18-9BB3029DD853}" type="pres">
      <dgm:prSet presAssocID="{466F0A7D-7107-4E0D-979F-5CF355D89B53}" presName="connectorText" presStyleLbl="sibTrans1D1" presStyleIdx="1" presStyleCnt="8"/>
      <dgm:spPr/>
      <dgm:t>
        <a:bodyPr/>
        <a:lstStyle/>
        <a:p>
          <a:endParaRPr lang="pl-PL"/>
        </a:p>
      </dgm:t>
    </dgm:pt>
    <dgm:pt modelId="{34B63FF4-00B0-488D-ACC9-16C4372FBEE8}" type="pres">
      <dgm:prSet presAssocID="{EAC964C7-16DF-4B92-A54B-7FF0E8A21927}" presName="node" presStyleLbl="node1" presStyleIdx="2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2B0B4A91-8B5A-4A94-B207-6DCB7606E9A9}" type="pres">
      <dgm:prSet presAssocID="{8C1B5E77-8A19-4A6E-8A2F-E96CF622718B}" presName="sibTrans" presStyleLbl="sibTrans1D1" presStyleIdx="2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3479577" y="0"/>
              </a:moveTo>
              <a:lnTo>
                <a:pt x="3479577" y="164463"/>
              </a:lnTo>
              <a:lnTo>
                <a:pt x="0" y="164463"/>
              </a:lnTo>
              <a:lnTo>
                <a:pt x="0" y="294726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26F95184-2B1C-4810-9268-60CDEAD81A6C}" type="pres">
      <dgm:prSet presAssocID="{8C1B5E77-8A19-4A6E-8A2F-E96CF622718B}" presName="connectorText" presStyleLbl="sibTrans1D1" presStyleIdx="2" presStyleCnt="8"/>
      <dgm:spPr/>
      <dgm:t>
        <a:bodyPr/>
        <a:lstStyle/>
        <a:p>
          <a:endParaRPr lang="pl-PL"/>
        </a:p>
      </dgm:t>
    </dgm:pt>
    <dgm:pt modelId="{41525C76-9447-40D8-B8D8-C38260FEEE52}" type="pres">
      <dgm:prSet presAssocID="{C7C307CF-0865-4F9D-A713-56729174CF44}" presName="node" presStyleLbl="node1" presStyleIdx="3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70A4400F-EC1C-455E-A83B-43AB21AF4AED}" type="pres">
      <dgm:prSet presAssocID="{CF7F2D87-13CE-422F-8A52-FF1C18403D20}" presName="sibTrans" presStyleLbl="sibTrans1D1" presStyleIdx="3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726" y="45720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2D450EB0-F91C-4D01-A00E-33A702753D20}" type="pres">
      <dgm:prSet presAssocID="{CF7F2D87-13CE-422F-8A52-FF1C18403D20}" presName="connectorText" presStyleLbl="sibTrans1D1" presStyleIdx="3" presStyleCnt="8"/>
      <dgm:spPr/>
      <dgm:t>
        <a:bodyPr/>
        <a:lstStyle/>
        <a:p>
          <a:endParaRPr lang="pl-PL"/>
        </a:p>
      </dgm:t>
    </dgm:pt>
    <dgm:pt modelId="{45CFA035-AA89-49DE-9075-DC59CDFBAA77}" type="pres">
      <dgm:prSet presAssocID="{D65AF40A-DD79-4840-846A-E430EBB0CCA8}" presName="node" presStyleLbl="node1" presStyleIdx="4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4E7F37D-0CB3-49C3-94AE-4D407DF990C0}" type="pres">
      <dgm:prSet presAssocID="{A91CBA78-24BB-496A-8F00-49DB9BEFB6CD}" presName="sibTrans" presStyleLbl="sibTrans1D1" presStyleIdx="4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726" y="45720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C620B7FB-928F-4153-B4FD-D61D82883B9D}" type="pres">
      <dgm:prSet presAssocID="{A91CBA78-24BB-496A-8F00-49DB9BEFB6CD}" presName="connectorText" presStyleLbl="sibTrans1D1" presStyleIdx="4" presStyleCnt="8"/>
      <dgm:spPr/>
      <dgm:t>
        <a:bodyPr/>
        <a:lstStyle/>
        <a:p>
          <a:endParaRPr lang="pl-PL"/>
        </a:p>
      </dgm:t>
    </dgm:pt>
    <dgm:pt modelId="{0758B79D-A197-40C9-9C9B-CA118DB8B37A}" type="pres">
      <dgm:prSet presAssocID="{02956A39-9887-4AC8-A66C-15368B3455F8}" presName="node" presStyleLbl="node1" presStyleIdx="5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635E4CF-44DD-424D-A271-3B85BBB20151}" type="pres">
      <dgm:prSet presAssocID="{6D02B6FA-02D0-4EC2-9714-C38E3EC634C7}" presName="sibTrans" presStyleLbl="sibTrans1D1" presStyleIdx="5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3479577" y="0"/>
              </a:moveTo>
              <a:lnTo>
                <a:pt x="3479577" y="164463"/>
              </a:lnTo>
              <a:lnTo>
                <a:pt x="0" y="164463"/>
              </a:lnTo>
              <a:lnTo>
                <a:pt x="0" y="294726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349E55B1-5B84-42FB-A4F5-A505D9409859}" type="pres">
      <dgm:prSet presAssocID="{6D02B6FA-02D0-4EC2-9714-C38E3EC634C7}" presName="connectorText" presStyleLbl="sibTrans1D1" presStyleIdx="5" presStyleCnt="8"/>
      <dgm:spPr/>
      <dgm:t>
        <a:bodyPr/>
        <a:lstStyle/>
        <a:p>
          <a:endParaRPr lang="pl-PL"/>
        </a:p>
      </dgm:t>
    </dgm:pt>
    <dgm:pt modelId="{70D8626C-7A39-40DD-AE61-A571E65EA8CC}" type="pres">
      <dgm:prSet presAssocID="{79EEEAC0-1CC2-492D-94FE-CBF860C5D796}" presName="node" presStyleLbl="node1" presStyleIdx="6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C85346D0-C60B-4C14-AF58-D2ED03027F3C}" type="pres">
      <dgm:prSet presAssocID="{7CCFC9E2-D317-4E8A-9C30-CB0329443302}" presName="sibTrans" presStyleLbl="sibTrans1D1" presStyleIdx="6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726" y="45720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7AFCC3EA-2ABC-4BD4-A590-8703074ACA62}" type="pres">
      <dgm:prSet presAssocID="{7CCFC9E2-D317-4E8A-9C30-CB0329443302}" presName="connectorText" presStyleLbl="sibTrans1D1" presStyleIdx="6" presStyleCnt="8"/>
      <dgm:spPr/>
      <dgm:t>
        <a:bodyPr/>
        <a:lstStyle/>
        <a:p>
          <a:endParaRPr lang="pl-PL"/>
        </a:p>
      </dgm:t>
    </dgm:pt>
    <dgm:pt modelId="{9A89485E-9942-4A4E-9A54-4A239D64821E}" type="pres">
      <dgm:prSet presAssocID="{C612B8A6-0D84-4E9A-B543-66D946F0060A}" presName="node" presStyleLbl="node1" presStyleIdx="7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A558AFA-1623-4315-BDC6-F12D54746D92}" type="pres">
      <dgm:prSet presAssocID="{F44718B7-C103-44A1-92C3-2F869680E4EE}" presName="sibTrans" presStyleLbl="sibTrans1D1" presStyleIdx="7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726" y="45720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AFC7AE71-B7F5-4F0C-9F9B-7FBFE25985CD}" type="pres">
      <dgm:prSet presAssocID="{F44718B7-C103-44A1-92C3-2F869680E4EE}" presName="connectorText" presStyleLbl="sibTrans1D1" presStyleIdx="7" presStyleCnt="8"/>
      <dgm:spPr/>
      <dgm:t>
        <a:bodyPr/>
        <a:lstStyle/>
        <a:p>
          <a:endParaRPr lang="pl-PL"/>
        </a:p>
      </dgm:t>
    </dgm:pt>
    <dgm:pt modelId="{8020F6A7-5BED-4E2F-8D2A-4761A6ED1F33}" type="pres">
      <dgm:prSet presAssocID="{69580215-019A-4FAE-B9FD-8DB86396F853}" presName="node" presStyleLbl="node1" presStyleIdx="8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CB3B446A-24D4-4C59-92F8-BBE5B4C4B09D}" type="presOf" srcId="{2C8DB73C-3C02-47AD-8197-801D72961E7F}" destId="{7EA4A239-90DD-43A1-A2BC-196BE5AA534A}" srcOrd="0" destOrd="0" presId="urn:microsoft.com/office/officeart/2005/8/layout/bProcess3"/>
    <dgm:cxn modelId="{B5183EBB-2BED-4B55-B586-38A146967E01}" type="presOf" srcId="{A91CBA78-24BB-496A-8F00-49DB9BEFB6CD}" destId="{54E7F37D-0CB3-49C3-94AE-4D407DF990C0}" srcOrd="0" destOrd="0" presId="urn:microsoft.com/office/officeart/2005/8/layout/bProcess3"/>
    <dgm:cxn modelId="{BE1388C3-02C2-4836-A62C-C0430FC12B37}" type="presOf" srcId="{7CCFC9E2-D317-4E8A-9C30-CB0329443302}" destId="{C85346D0-C60B-4C14-AF58-D2ED03027F3C}" srcOrd="0" destOrd="0" presId="urn:microsoft.com/office/officeart/2005/8/layout/bProcess3"/>
    <dgm:cxn modelId="{5F17D3C5-3463-4917-912B-02D7904137F6}" type="presOf" srcId="{EAC964C7-16DF-4B92-A54B-7FF0E8A21927}" destId="{34B63FF4-00B0-488D-ACC9-16C4372FBEE8}" srcOrd="0" destOrd="0" presId="urn:microsoft.com/office/officeart/2005/8/layout/bProcess3"/>
    <dgm:cxn modelId="{8C1F827D-B9BD-4A43-ADAF-3C3AC9217753}" type="presOf" srcId="{8C1B5E77-8A19-4A6E-8A2F-E96CF622718B}" destId="{2B0B4A91-8B5A-4A94-B207-6DCB7606E9A9}" srcOrd="0" destOrd="0" presId="urn:microsoft.com/office/officeart/2005/8/layout/bProcess3"/>
    <dgm:cxn modelId="{6D77148D-1148-443F-A6BC-3352DCE8DD9B}" type="presOf" srcId="{8C1B5E77-8A19-4A6E-8A2F-E96CF622718B}" destId="{26F95184-2B1C-4810-9268-60CDEAD81A6C}" srcOrd="1" destOrd="0" presId="urn:microsoft.com/office/officeart/2005/8/layout/bProcess3"/>
    <dgm:cxn modelId="{B2E6DDE4-6F40-4747-AA5B-7003CD3FC294}" type="presOf" srcId="{BEE98504-4782-4CC4-9AB1-0E78DF7C8067}" destId="{DA95B916-25A4-40A1-90E3-BDDAB8302EBB}" srcOrd="0" destOrd="0" presId="urn:microsoft.com/office/officeart/2005/8/layout/bProcess3"/>
    <dgm:cxn modelId="{FC653D97-5C4B-4106-A322-16DF9A79E643}" srcId="{BEE98504-4782-4CC4-9AB1-0E78DF7C8067}" destId="{69580215-019A-4FAE-B9FD-8DB86396F853}" srcOrd="8" destOrd="0" parTransId="{5FCA56B7-54C5-409D-BF28-759BEB19C1AA}" sibTransId="{34C12011-A157-4C24-A18C-3EBFAF35069A}"/>
    <dgm:cxn modelId="{43CC88B1-4EA3-4747-8152-E1159DAC65E6}" type="presOf" srcId="{A91CBA78-24BB-496A-8F00-49DB9BEFB6CD}" destId="{C620B7FB-928F-4153-B4FD-D61D82883B9D}" srcOrd="1" destOrd="0" presId="urn:microsoft.com/office/officeart/2005/8/layout/bProcess3"/>
    <dgm:cxn modelId="{77B05DA3-E9F9-427D-8DF5-1527EE0FA777}" type="presOf" srcId="{02956A39-9887-4AC8-A66C-15368B3455F8}" destId="{0758B79D-A197-40C9-9C9B-CA118DB8B37A}" srcOrd="0" destOrd="0" presId="urn:microsoft.com/office/officeart/2005/8/layout/bProcess3"/>
    <dgm:cxn modelId="{0502AF4F-9501-48E0-9771-1D1D0822FCBD}" type="presOf" srcId="{C612B8A6-0D84-4E9A-B543-66D946F0060A}" destId="{9A89485E-9942-4A4E-9A54-4A239D64821E}" srcOrd="0" destOrd="0" presId="urn:microsoft.com/office/officeart/2005/8/layout/bProcess3"/>
    <dgm:cxn modelId="{937CCCF2-60B0-45F5-B018-2B5E1998B078}" srcId="{BEE98504-4782-4CC4-9AB1-0E78DF7C8067}" destId="{02956A39-9887-4AC8-A66C-15368B3455F8}" srcOrd="5" destOrd="0" parTransId="{09756D2D-185F-43CB-A1CE-3E69507DC73C}" sibTransId="{6D02B6FA-02D0-4EC2-9714-C38E3EC634C7}"/>
    <dgm:cxn modelId="{8CC5B281-2F3B-478A-B476-B65424F094E8}" type="presOf" srcId="{466F0A7D-7107-4E0D-979F-5CF355D89B53}" destId="{08A602D1-7349-4C8B-8B18-9BB3029DD853}" srcOrd="1" destOrd="0" presId="urn:microsoft.com/office/officeart/2005/8/layout/bProcess3"/>
    <dgm:cxn modelId="{C432004D-35AE-41D3-A51A-5D6208ACB3A7}" type="presOf" srcId="{E6E39AA6-9D7C-42F2-A0C6-3FFCBE301218}" destId="{A3108463-DAAD-441B-8E9C-434A758B9BD6}" srcOrd="0" destOrd="0" presId="urn:microsoft.com/office/officeart/2005/8/layout/bProcess3"/>
    <dgm:cxn modelId="{8BE6167C-6F63-4792-B865-4D2FC9E2D7BD}" type="presOf" srcId="{D65AF40A-DD79-4840-846A-E430EBB0CCA8}" destId="{45CFA035-AA89-49DE-9075-DC59CDFBAA77}" srcOrd="0" destOrd="0" presId="urn:microsoft.com/office/officeart/2005/8/layout/bProcess3"/>
    <dgm:cxn modelId="{0376626F-8F50-420E-BC41-29AD923A65DA}" type="presOf" srcId="{C33DC91F-A03D-467F-90FA-13DF8EA3462D}" destId="{2F8EBA19-C271-494C-B208-825338270C5B}" srcOrd="0" destOrd="0" presId="urn:microsoft.com/office/officeart/2005/8/layout/bProcess3"/>
    <dgm:cxn modelId="{64FABE05-B5C0-4D77-9ABA-1ED2B67B168E}" type="presOf" srcId="{69580215-019A-4FAE-B9FD-8DB86396F853}" destId="{8020F6A7-5BED-4E2F-8D2A-4761A6ED1F33}" srcOrd="0" destOrd="0" presId="urn:microsoft.com/office/officeart/2005/8/layout/bProcess3"/>
    <dgm:cxn modelId="{35C2303D-BAB1-4027-913F-E194D3D758C2}" srcId="{BEE98504-4782-4CC4-9AB1-0E78DF7C8067}" destId="{D65AF40A-DD79-4840-846A-E430EBB0CCA8}" srcOrd="4" destOrd="0" parTransId="{58C33E25-2D7F-4437-A92C-A0A25A545466}" sibTransId="{A91CBA78-24BB-496A-8F00-49DB9BEFB6CD}"/>
    <dgm:cxn modelId="{B5C82DCC-B328-4C1E-9B1B-D5C752A9033D}" type="presOf" srcId="{6D02B6FA-02D0-4EC2-9714-C38E3EC634C7}" destId="{349E55B1-5B84-42FB-A4F5-A505D9409859}" srcOrd="1" destOrd="0" presId="urn:microsoft.com/office/officeart/2005/8/layout/bProcess3"/>
    <dgm:cxn modelId="{8DF54596-4F34-45B2-B554-0BBDF5156510}" type="presOf" srcId="{CF7F2D87-13CE-422F-8A52-FF1C18403D20}" destId="{70A4400F-EC1C-455E-A83B-43AB21AF4AED}" srcOrd="0" destOrd="0" presId="urn:microsoft.com/office/officeart/2005/8/layout/bProcess3"/>
    <dgm:cxn modelId="{6DC4B94F-88B5-465D-8560-3C078CB5DCC6}" srcId="{BEE98504-4782-4CC4-9AB1-0E78DF7C8067}" destId="{C612B8A6-0D84-4E9A-B543-66D946F0060A}" srcOrd="7" destOrd="0" parTransId="{27402652-4CB1-459E-9803-94F985216841}" sibTransId="{F44718B7-C103-44A1-92C3-2F869680E4EE}"/>
    <dgm:cxn modelId="{E412B3D9-BEAE-4BB3-8FB4-741BC93EAD7A}" srcId="{BEE98504-4782-4CC4-9AB1-0E78DF7C8067}" destId="{E6E39AA6-9D7C-42F2-A0C6-3FFCBE301218}" srcOrd="0" destOrd="0" parTransId="{8C566126-2083-46D8-9399-C3010C563E83}" sibTransId="{2C8DB73C-3C02-47AD-8197-801D72961E7F}"/>
    <dgm:cxn modelId="{0040D5C9-F344-4A6A-B2BB-9011FB3F7E46}" type="presOf" srcId="{F44718B7-C103-44A1-92C3-2F869680E4EE}" destId="{AFC7AE71-B7F5-4F0C-9F9B-7FBFE25985CD}" srcOrd="1" destOrd="0" presId="urn:microsoft.com/office/officeart/2005/8/layout/bProcess3"/>
    <dgm:cxn modelId="{87AB599B-FDE1-4DC9-898B-E9EAA4980D52}" srcId="{BEE98504-4782-4CC4-9AB1-0E78DF7C8067}" destId="{C7C307CF-0865-4F9D-A713-56729174CF44}" srcOrd="3" destOrd="0" parTransId="{DD6EBBB0-3221-4A32-8A7A-43AC50CE3920}" sibTransId="{CF7F2D87-13CE-422F-8A52-FF1C18403D20}"/>
    <dgm:cxn modelId="{399892E7-4294-4C44-8C21-19F43871F59D}" srcId="{BEE98504-4782-4CC4-9AB1-0E78DF7C8067}" destId="{EAC964C7-16DF-4B92-A54B-7FF0E8A21927}" srcOrd="2" destOrd="0" parTransId="{70BC71A5-15A1-48A8-AEB7-F6CB67B00B5C}" sibTransId="{8C1B5E77-8A19-4A6E-8A2F-E96CF622718B}"/>
    <dgm:cxn modelId="{616558CC-EA98-4929-8440-71588CE22B4A}" type="presOf" srcId="{C7C307CF-0865-4F9D-A713-56729174CF44}" destId="{41525C76-9447-40D8-B8D8-C38260FEEE52}" srcOrd="0" destOrd="0" presId="urn:microsoft.com/office/officeart/2005/8/layout/bProcess3"/>
    <dgm:cxn modelId="{8D5A9AF7-D14A-4FDD-BEE3-2BECC1506C8B}" type="presOf" srcId="{79EEEAC0-1CC2-492D-94FE-CBF860C5D796}" destId="{70D8626C-7A39-40DD-AE61-A571E65EA8CC}" srcOrd="0" destOrd="0" presId="urn:microsoft.com/office/officeart/2005/8/layout/bProcess3"/>
    <dgm:cxn modelId="{5027859C-DC32-4B60-80C9-F33355395C88}" type="presOf" srcId="{466F0A7D-7107-4E0D-979F-5CF355D89B53}" destId="{B5DF7F6D-7E7C-407F-8C0B-A0BFE5DC2815}" srcOrd="0" destOrd="0" presId="urn:microsoft.com/office/officeart/2005/8/layout/bProcess3"/>
    <dgm:cxn modelId="{95DF804E-79AD-4E49-838E-3C50F821136C}" type="presOf" srcId="{F44718B7-C103-44A1-92C3-2F869680E4EE}" destId="{6A558AFA-1623-4315-BDC6-F12D54746D92}" srcOrd="0" destOrd="0" presId="urn:microsoft.com/office/officeart/2005/8/layout/bProcess3"/>
    <dgm:cxn modelId="{35AD946E-E470-41A7-A49E-8FE746E18E09}" srcId="{BEE98504-4782-4CC4-9AB1-0E78DF7C8067}" destId="{C33DC91F-A03D-467F-90FA-13DF8EA3462D}" srcOrd="1" destOrd="0" parTransId="{C956C868-CA9E-4C58-8466-37FCE6D3DE5D}" sibTransId="{466F0A7D-7107-4E0D-979F-5CF355D89B53}"/>
    <dgm:cxn modelId="{09009E37-09FE-4B17-B5B1-7995E5165A22}" type="presOf" srcId="{7CCFC9E2-D317-4E8A-9C30-CB0329443302}" destId="{7AFCC3EA-2ABC-4BD4-A590-8703074ACA62}" srcOrd="1" destOrd="0" presId="urn:microsoft.com/office/officeart/2005/8/layout/bProcess3"/>
    <dgm:cxn modelId="{4B1627D8-D1C7-472F-A407-65B109F9F9B5}" type="presOf" srcId="{2C8DB73C-3C02-47AD-8197-801D72961E7F}" destId="{6F32C71F-360E-45CB-B634-9C1AA2F1E805}" srcOrd="1" destOrd="0" presId="urn:microsoft.com/office/officeart/2005/8/layout/bProcess3"/>
    <dgm:cxn modelId="{EB993FE8-DC8E-4104-B8DE-17A799FD77DA}" srcId="{BEE98504-4782-4CC4-9AB1-0E78DF7C8067}" destId="{79EEEAC0-1CC2-492D-94FE-CBF860C5D796}" srcOrd="6" destOrd="0" parTransId="{54E34194-6630-43C9-A5D4-3EEB63839CB8}" sibTransId="{7CCFC9E2-D317-4E8A-9C30-CB0329443302}"/>
    <dgm:cxn modelId="{271A92B0-5D75-434E-BC2E-77C6E80E7D9E}" type="presOf" srcId="{6D02B6FA-02D0-4EC2-9714-C38E3EC634C7}" destId="{A635E4CF-44DD-424D-A271-3B85BBB20151}" srcOrd="0" destOrd="0" presId="urn:microsoft.com/office/officeart/2005/8/layout/bProcess3"/>
    <dgm:cxn modelId="{E2F2B3C2-F4A9-484D-969B-FC8778329450}" type="presOf" srcId="{CF7F2D87-13CE-422F-8A52-FF1C18403D20}" destId="{2D450EB0-F91C-4D01-A00E-33A702753D20}" srcOrd="1" destOrd="0" presId="urn:microsoft.com/office/officeart/2005/8/layout/bProcess3"/>
    <dgm:cxn modelId="{025E31EE-6F74-4945-95B2-024B1C5190C7}" type="presParOf" srcId="{DA95B916-25A4-40A1-90E3-BDDAB8302EBB}" destId="{A3108463-DAAD-441B-8E9C-434A758B9BD6}" srcOrd="0" destOrd="0" presId="urn:microsoft.com/office/officeart/2005/8/layout/bProcess3"/>
    <dgm:cxn modelId="{DF4925E0-7768-431A-B1A6-D15F8B928660}" type="presParOf" srcId="{DA95B916-25A4-40A1-90E3-BDDAB8302EBB}" destId="{7EA4A239-90DD-43A1-A2BC-196BE5AA534A}" srcOrd="1" destOrd="0" presId="urn:microsoft.com/office/officeart/2005/8/layout/bProcess3"/>
    <dgm:cxn modelId="{F88070C4-3E18-4297-8AF5-69725EBEA8DA}" type="presParOf" srcId="{7EA4A239-90DD-43A1-A2BC-196BE5AA534A}" destId="{6F32C71F-360E-45CB-B634-9C1AA2F1E805}" srcOrd="0" destOrd="0" presId="urn:microsoft.com/office/officeart/2005/8/layout/bProcess3"/>
    <dgm:cxn modelId="{F8D0DE9D-9297-47A5-9BD6-3ED256C1650C}" type="presParOf" srcId="{DA95B916-25A4-40A1-90E3-BDDAB8302EBB}" destId="{2F8EBA19-C271-494C-B208-825338270C5B}" srcOrd="2" destOrd="0" presId="urn:microsoft.com/office/officeart/2005/8/layout/bProcess3"/>
    <dgm:cxn modelId="{49DC5229-9A85-41BC-830B-761F9AF26F34}" type="presParOf" srcId="{DA95B916-25A4-40A1-90E3-BDDAB8302EBB}" destId="{B5DF7F6D-7E7C-407F-8C0B-A0BFE5DC2815}" srcOrd="3" destOrd="0" presId="urn:microsoft.com/office/officeart/2005/8/layout/bProcess3"/>
    <dgm:cxn modelId="{8DD5A05D-7CFD-4B6A-9CE5-2DCA4EEE489D}" type="presParOf" srcId="{B5DF7F6D-7E7C-407F-8C0B-A0BFE5DC2815}" destId="{08A602D1-7349-4C8B-8B18-9BB3029DD853}" srcOrd="0" destOrd="0" presId="urn:microsoft.com/office/officeart/2005/8/layout/bProcess3"/>
    <dgm:cxn modelId="{78EBA0F8-08D4-4416-A844-A2D378A01D7D}" type="presParOf" srcId="{DA95B916-25A4-40A1-90E3-BDDAB8302EBB}" destId="{34B63FF4-00B0-488D-ACC9-16C4372FBEE8}" srcOrd="4" destOrd="0" presId="urn:microsoft.com/office/officeart/2005/8/layout/bProcess3"/>
    <dgm:cxn modelId="{89E8839D-5C2D-47F6-B417-08F99E587A58}" type="presParOf" srcId="{DA95B916-25A4-40A1-90E3-BDDAB8302EBB}" destId="{2B0B4A91-8B5A-4A94-B207-6DCB7606E9A9}" srcOrd="5" destOrd="0" presId="urn:microsoft.com/office/officeart/2005/8/layout/bProcess3"/>
    <dgm:cxn modelId="{6BFD315D-FE49-4130-B861-F1068AD80F23}" type="presParOf" srcId="{2B0B4A91-8B5A-4A94-B207-6DCB7606E9A9}" destId="{26F95184-2B1C-4810-9268-60CDEAD81A6C}" srcOrd="0" destOrd="0" presId="urn:microsoft.com/office/officeart/2005/8/layout/bProcess3"/>
    <dgm:cxn modelId="{A24AA931-6CA5-4009-9BA1-1F7A046A6702}" type="presParOf" srcId="{DA95B916-25A4-40A1-90E3-BDDAB8302EBB}" destId="{41525C76-9447-40D8-B8D8-C38260FEEE52}" srcOrd="6" destOrd="0" presId="urn:microsoft.com/office/officeart/2005/8/layout/bProcess3"/>
    <dgm:cxn modelId="{5244183B-2777-46EE-AEFC-05A0A4B72BC3}" type="presParOf" srcId="{DA95B916-25A4-40A1-90E3-BDDAB8302EBB}" destId="{70A4400F-EC1C-455E-A83B-43AB21AF4AED}" srcOrd="7" destOrd="0" presId="urn:microsoft.com/office/officeart/2005/8/layout/bProcess3"/>
    <dgm:cxn modelId="{C50688C0-4A44-46F9-9C1B-BB363EA2C8D3}" type="presParOf" srcId="{70A4400F-EC1C-455E-A83B-43AB21AF4AED}" destId="{2D450EB0-F91C-4D01-A00E-33A702753D20}" srcOrd="0" destOrd="0" presId="urn:microsoft.com/office/officeart/2005/8/layout/bProcess3"/>
    <dgm:cxn modelId="{A210820F-DF56-4906-85D7-5DB6B03FB206}" type="presParOf" srcId="{DA95B916-25A4-40A1-90E3-BDDAB8302EBB}" destId="{45CFA035-AA89-49DE-9075-DC59CDFBAA77}" srcOrd="8" destOrd="0" presId="urn:microsoft.com/office/officeart/2005/8/layout/bProcess3"/>
    <dgm:cxn modelId="{DAC82504-BE01-4B9A-832C-AAC5514E4E3E}" type="presParOf" srcId="{DA95B916-25A4-40A1-90E3-BDDAB8302EBB}" destId="{54E7F37D-0CB3-49C3-94AE-4D407DF990C0}" srcOrd="9" destOrd="0" presId="urn:microsoft.com/office/officeart/2005/8/layout/bProcess3"/>
    <dgm:cxn modelId="{65111E1B-B131-42FF-A166-CCF60EF25006}" type="presParOf" srcId="{54E7F37D-0CB3-49C3-94AE-4D407DF990C0}" destId="{C620B7FB-928F-4153-B4FD-D61D82883B9D}" srcOrd="0" destOrd="0" presId="urn:microsoft.com/office/officeart/2005/8/layout/bProcess3"/>
    <dgm:cxn modelId="{264DD6FF-DF96-4794-8313-0E116867478E}" type="presParOf" srcId="{DA95B916-25A4-40A1-90E3-BDDAB8302EBB}" destId="{0758B79D-A197-40C9-9C9B-CA118DB8B37A}" srcOrd="10" destOrd="0" presId="urn:microsoft.com/office/officeart/2005/8/layout/bProcess3"/>
    <dgm:cxn modelId="{DB01AAC9-582B-406E-B6C2-DBE8145857F6}" type="presParOf" srcId="{DA95B916-25A4-40A1-90E3-BDDAB8302EBB}" destId="{A635E4CF-44DD-424D-A271-3B85BBB20151}" srcOrd="11" destOrd="0" presId="urn:microsoft.com/office/officeart/2005/8/layout/bProcess3"/>
    <dgm:cxn modelId="{CFC61B63-63F5-4158-84E7-D10DF879D524}" type="presParOf" srcId="{A635E4CF-44DD-424D-A271-3B85BBB20151}" destId="{349E55B1-5B84-42FB-A4F5-A505D9409859}" srcOrd="0" destOrd="0" presId="urn:microsoft.com/office/officeart/2005/8/layout/bProcess3"/>
    <dgm:cxn modelId="{04766292-B684-4945-88C3-E6EC2358C5AA}" type="presParOf" srcId="{DA95B916-25A4-40A1-90E3-BDDAB8302EBB}" destId="{70D8626C-7A39-40DD-AE61-A571E65EA8CC}" srcOrd="12" destOrd="0" presId="urn:microsoft.com/office/officeart/2005/8/layout/bProcess3"/>
    <dgm:cxn modelId="{08428989-5B08-495F-95EF-A04F8E2D1852}" type="presParOf" srcId="{DA95B916-25A4-40A1-90E3-BDDAB8302EBB}" destId="{C85346D0-C60B-4C14-AF58-D2ED03027F3C}" srcOrd="13" destOrd="0" presId="urn:microsoft.com/office/officeart/2005/8/layout/bProcess3"/>
    <dgm:cxn modelId="{A09BD68E-49EB-4272-B99F-1F73F055F951}" type="presParOf" srcId="{C85346D0-C60B-4C14-AF58-D2ED03027F3C}" destId="{7AFCC3EA-2ABC-4BD4-A590-8703074ACA62}" srcOrd="0" destOrd="0" presId="urn:microsoft.com/office/officeart/2005/8/layout/bProcess3"/>
    <dgm:cxn modelId="{E450AA39-A3D6-46B1-BF16-476BEEBB88D4}" type="presParOf" srcId="{DA95B916-25A4-40A1-90E3-BDDAB8302EBB}" destId="{9A89485E-9942-4A4E-9A54-4A239D64821E}" srcOrd="14" destOrd="0" presId="urn:microsoft.com/office/officeart/2005/8/layout/bProcess3"/>
    <dgm:cxn modelId="{4C92C8C6-800E-4862-841F-6639F9C8172E}" type="presParOf" srcId="{DA95B916-25A4-40A1-90E3-BDDAB8302EBB}" destId="{6A558AFA-1623-4315-BDC6-F12D54746D92}" srcOrd="15" destOrd="0" presId="urn:microsoft.com/office/officeart/2005/8/layout/bProcess3"/>
    <dgm:cxn modelId="{2774A293-6724-4A35-B545-1AA64C9DA8AF}" type="presParOf" srcId="{6A558AFA-1623-4315-BDC6-F12D54746D92}" destId="{AFC7AE71-B7F5-4F0C-9F9B-7FBFE25985CD}" srcOrd="0" destOrd="0" presId="urn:microsoft.com/office/officeart/2005/8/layout/bProcess3"/>
    <dgm:cxn modelId="{367543DF-DA64-4980-A330-D55F43D583FE}" type="presParOf" srcId="{DA95B916-25A4-40A1-90E3-BDDAB8302EBB}" destId="{8020F6A7-5BED-4E2F-8D2A-4761A6ED1F33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Łuk z kartami"/>
  <dgm:desc val="Służy do przedstawiania zestawu powiązanych elementów ułożonych w łuku nad wspólnym obszarem. Najlepiej stosować ten układ z niewielkimi ilościami tekstu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BE372-D2C6-47AF-B4A2-8DC8F46D7070}" type="datetimeFigureOut">
              <a:rPr lang="pl-PL" smtClean="0"/>
              <a:pPr/>
              <a:t>2016-11-08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F498D-354D-42DB-8885-A545B7EB13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95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F498D-354D-42DB-8885-A545B7EB13B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79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F498D-354D-42DB-8885-A545B7EB13B0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79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F498D-354D-42DB-8885-A545B7EB13B0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79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F498D-354D-42DB-8885-A545B7EB13B0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79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F498D-354D-42DB-8885-A545B7EB13B0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79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F498D-354D-42DB-8885-A545B7EB13B0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79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11DF-701E-4379-8EBC-869ED548A1FF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4C6E-0149-433D-B262-F48FD9D7B869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42E6-58C4-4809-95B1-A77D25895258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F2F7-15A2-4BD6-B769-51F91C2CDF4E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701-FD50-4D99-AEA3-9EB7EFE8E047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D6B2-A7F6-4E7C-8043-57AD1CBDB751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D5D-3957-47F5-9E64-FD8D14F15A91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C439-2766-4011-83FA-42233776BF6E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1732-6A2F-4265-9E63-DB71457525E9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8EB-7072-4258-A9C2-FDD94E6C95F7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0E91-AB98-4CAE-8EA1-24C8ADC8C645}" type="datetime1">
              <a:rPr lang="pl-PL" smtClean="0"/>
              <a:pPr/>
              <a:t>2016-11-08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7165558-6BFD-4734-889D-F749184A42F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05C09A-527E-4B2C-9503-003DF548DE7B}" type="datetime1">
              <a:rPr lang="pl-PL" smtClean="0"/>
              <a:pPr/>
              <a:t>2016-11-08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836712"/>
            <a:ext cx="835292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Aktualizacja Lokalnego Programu Rewitalizacji Gminy Błonie do roku 2023 </a:t>
            </a: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 t="5357"/>
          <a:stretch>
            <a:fillRect/>
          </a:stretch>
        </p:blipFill>
        <p:spPr bwMode="auto">
          <a:xfrm>
            <a:off x="1547664" y="3429000"/>
            <a:ext cx="2592288" cy="1440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409115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1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7" name="Obraz 6" descr="Strona główna - Gmina Błoni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1536065" cy="168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9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Infrastruktura techniczna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908720"/>
            <a:ext cx="5382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 i="1" dirty="0" smtClean="0">
                <a:solidFill>
                  <a:srgbClr val="89814E"/>
                </a:solidFill>
                <a:latin typeface="Cambria"/>
                <a:ea typeface="Calibri"/>
                <a:cs typeface="Times New Roman"/>
              </a:rPr>
              <a:t>Tabela.  </a:t>
            </a:r>
            <a:r>
              <a:rPr lang="pl-PL" sz="1000" i="1" dirty="0">
                <a:solidFill>
                  <a:srgbClr val="89814E"/>
                </a:solidFill>
                <a:latin typeface="Cambria"/>
                <a:ea typeface="Calibri"/>
                <a:cs typeface="Times New Roman"/>
              </a:rPr>
              <a:t>Zasoby mieszkaniowe na terenie gminy w latach 2010-2014</a:t>
            </a:r>
            <a:endParaRPr lang="pl-PL" sz="1000" i="1" dirty="0">
              <a:solidFill>
                <a:srgbClr val="89814E"/>
              </a:solidFill>
              <a:effectLst/>
              <a:latin typeface="Calibri Light"/>
              <a:ea typeface="Calibri"/>
              <a:cs typeface="Times New Roman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07504" y="2924944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Rosnąca liczba mieszkań </a:t>
            </a:r>
            <a:r>
              <a:rPr lang="pl-PL" sz="1600" dirty="0"/>
              <a:t> </a:t>
            </a:r>
            <a:r>
              <a:rPr lang="pl-PL" sz="1600" dirty="0" smtClean="0"/>
              <a:t>w gminie.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Obecność drogi krajowej oraz czterech dróg wojewódzkich wyprowadzających ruch na zewnątrz gminy.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 latach 2010 – 2015 nastąpił wzrost długości sieci: </a:t>
            </a:r>
            <a:r>
              <a:rPr lang="pl-PL" sz="1600" dirty="0"/>
              <a:t>w</a:t>
            </a:r>
            <a:r>
              <a:rPr lang="pl-PL" sz="1600" dirty="0" smtClean="0"/>
              <a:t>odociągowej (o 14,1 km), kanalizacyjnej (o 9 km) oraz gazowej (o 15 km).</a:t>
            </a:r>
            <a:endParaRPr lang="pl-PL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 latach 2010 – 2 015 odnotowano wzrost liczby osób korzystających z instalacji: wodociągowej (o 2,8% </a:t>
            </a:r>
            <a:r>
              <a:rPr lang="pl-PL" sz="1600" dirty="0" err="1" smtClean="0"/>
              <a:t>p.p</a:t>
            </a:r>
            <a:r>
              <a:rPr lang="pl-PL" sz="1600" dirty="0" smtClean="0"/>
              <a:t>.), kanalizacyjnej ( o 5,4 </a:t>
            </a:r>
            <a:r>
              <a:rPr lang="pl-PL" sz="1600" dirty="0" err="1" smtClean="0"/>
              <a:t>p.p</a:t>
            </a:r>
            <a:r>
              <a:rPr lang="pl-PL" sz="1600" dirty="0" smtClean="0"/>
              <a:t>.) oraz spadek liczby ludności eksploatujących sieć gazową (o 5,5 </a:t>
            </a:r>
            <a:r>
              <a:rPr lang="pl-PL" sz="1600" dirty="0" err="1" smtClean="0"/>
              <a:t>p.p</a:t>
            </a:r>
            <a:r>
              <a:rPr lang="pl-PL" sz="1600" dirty="0" smtClean="0"/>
              <a:t>.).</a:t>
            </a:r>
            <a:endParaRPr lang="pl-PL" sz="1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92753"/>
              </p:ext>
            </p:extLst>
          </p:nvPr>
        </p:nvGraphicFramePr>
        <p:xfrm>
          <a:off x="107504" y="1196752"/>
          <a:ext cx="8856983" cy="129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871"/>
                <a:gridCol w="1287204"/>
                <a:gridCol w="1286227"/>
                <a:gridCol w="1286227"/>
                <a:gridCol w="1286227"/>
                <a:gridCol w="1286227"/>
              </a:tblGrid>
              <a:tr h="2560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 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2010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2011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2012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2013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2014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603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Liczba mieszkań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7 894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7 960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8 245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8 371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8 489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603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Liczba izb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29 779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30 154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31 004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31 576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32 119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805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Powierzchnia użytkowa mieszkań [m²]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588 862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599 591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617 966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630 582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643 293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0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 edukacji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7504" y="764704"/>
            <a:ext cx="6192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1000" i="1" dirty="0" smtClean="0">
                <a:solidFill>
                  <a:srgbClr val="89814E"/>
                </a:solidFill>
                <a:latin typeface="Cambria"/>
                <a:ea typeface="Calibri"/>
                <a:cs typeface="Times New Roman"/>
              </a:rPr>
              <a:t>Tabela</a:t>
            </a:r>
            <a:r>
              <a:rPr lang="pl-PL" sz="1000" i="1" dirty="0">
                <a:solidFill>
                  <a:srgbClr val="89814E"/>
                </a:solidFill>
                <a:latin typeface="Cambria"/>
                <a:ea typeface="Calibri"/>
                <a:cs typeface="Times New Roman"/>
              </a:rPr>
              <a:t>. Dane statystyczne na temat oświaty i edukacji w latach 2012-2014</a:t>
            </a:r>
            <a:endParaRPr lang="pl-PL" sz="1000" i="1" dirty="0">
              <a:solidFill>
                <a:srgbClr val="89814E"/>
              </a:solidFill>
              <a:latin typeface="Calibri Light"/>
              <a:ea typeface="Calibri"/>
              <a:cs typeface="Times New Roman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59781"/>
              </p:ext>
            </p:extLst>
          </p:nvPr>
        </p:nvGraphicFramePr>
        <p:xfrm>
          <a:off x="179512" y="1124744"/>
          <a:ext cx="8712967" cy="4176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0562"/>
                <a:gridCol w="1272093"/>
                <a:gridCol w="1610156"/>
                <a:gridCol w="1610156"/>
              </a:tblGrid>
              <a:tr h="2983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 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2012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2013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2014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Placówki wychowania przedszkolnego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9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10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13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Miejsca w przedszkolach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703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756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874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Dzieci w placówkach wychowania przedszkolnego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721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766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815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Szkoły podstawowe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4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Uczniowie szkół podstawowych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1187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1234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1338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Szkoły gimnazjalne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3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Uczniowie szkół gimnazjalnych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573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554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547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Szkoły ponadgimnazjalne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1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1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1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Uczniowie szkół ponadgimnazjalnych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263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349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200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663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Liczba uczniów przypadająca na jeden oddział w szkołach podstawowych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21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21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21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663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Liczba uczniów przypadająca na jeden oddział w szkołach gimnazjalnych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22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23</a:t>
                      </a:r>
                      <a:endParaRPr lang="pl-PL" sz="13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22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51520" y="551723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 latach 2012 – 2014 nastąpił wzrost w liczbie dzieci uczęszczających na zajęcia w ośrodkach przedszkolnych oraz szkołach podstawowych.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 latach 2012 – 2014 odnotowano spadek liczby uczniów szkół gimnazjalnych.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759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Infrastruktura społeczna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7504" y="119675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/>
              <a:t>Sferę kulturalną na terenie Gminy Błonie zapewnia w większości miasto, gdzie swoją działalność prowadzą takie instytucje, jak: Centrum Kultury, Miejska Biblioteka Publiczna, Wojewódzka Biblioteka Pedagogiczna - filia w Błoniu</a:t>
            </a:r>
            <a:r>
              <a:rPr lang="pl-PL" sz="16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l-PL" sz="1600" dirty="0" smtClean="0"/>
          </a:p>
          <a:p>
            <a:pPr algn="just">
              <a:lnSpc>
                <a:spcPct val="150000"/>
              </a:lnSpc>
            </a:pPr>
            <a:r>
              <a:rPr lang="pl-PL" sz="1600" dirty="0" smtClean="0"/>
              <a:t>Opiekę </a:t>
            </a:r>
            <a:r>
              <a:rPr lang="pl-PL" sz="1600" dirty="0"/>
              <a:t>zdrowotną w zakresie lecznictwa stacjonarnego dla społeczeństwa z terenów miejsko-wiejskich Gminy </a:t>
            </a:r>
            <a:r>
              <a:rPr lang="pl-PL" sz="1600" dirty="0" smtClean="0"/>
              <a:t>świadczy: Samodzielny </a:t>
            </a:r>
            <a:r>
              <a:rPr lang="pl-PL" sz="1600" dirty="0"/>
              <a:t>Publiczny Zakład Opieki Zdrowotnej w </a:t>
            </a:r>
            <a:r>
              <a:rPr lang="pl-PL" sz="1600" dirty="0" smtClean="0"/>
              <a:t>Błoniu, Zakład </a:t>
            </a:r>
            <a:r>
              <a:rPr lang="pl-PL" sz="1600" dirty="0"/>
              <a:t>Opieki Medycznej „Vita-</a:t>
            </a:r>
            <a:r>
              <a:rPr lang="pl-PL" sz="1600" dirty="0" err="1"/>
              <a:t>Med</a:t>
            </a:r>
            <a:r>
              <a:rPr lang="pl-PL" sz="1600" dirty="0"/>
              <a:t>” filia w </a:t>
            </a:r>
            <a:r>
              <a:rPr lang="pl-PL" sz="1600" dirty="0" smtClean="0"/>
              <a:t>Bramkach, Powiatowa </a:t>
            </a:r>
            <a:r>
              <a:rPr lang="pl-PL" sz="1600" dirty="0"/>
              <a:t>Stacja Ratownictwa Medycznego zlokalizowana w </a:t>
            </a:r>
            <a:r>
              <a:rPr lang="pl-PL" sz="1600" dirty="0" smtClean="0"/>
              <a:t>Błoniu, LLMED </a:t>
            </a:r>
            <a:r>
              <a:rPr lang="pl-PL" sz="1600" dirty="0"/>
              <a:t>Niepubliczny Zakład Opieki </a:t>
            </a:r>
            <a:r>
              <a:rPr lang="pl-PL" sz="1600" dirty="0" smtClean="0"/>
              <a:t>Zdrowotnej, NZOZ </a:t>
            </a:r>
            <a:r>
              <a:rPr lang="pl-PL" sz="1600" dirty="0" err="1"/>
              <a:t>Credomed</a:t>
            </a:r>
            <a:r>
              <a:rPr lang="pl-PL" sz="1600" dirty="0"/>
              <a:t> Sp. z </a:t>
            </a:r>
            <a:r>
              <a:rPr lang="pl-PL" sz="1600" dirty="0" err="1" smtClean="0"/>
              <a:t>o.o</a:t>
            </a:r>
            <a:r>
              <a:rPr lang="pl-PL" sz="1600" dirty="0" smtClean="0"/>
              <a:t>, NZOZ </a:t>
            </a:r>
            <a:r>
              <a:rPr lang="pl-PL" sz="1600" dirty="0"/>
              <a:t>Gabinety Stomatologiczne Androsz.</a:t>
            </a:r>
          </a:p>
          <a:p>
            <a:pPr algn="just">
              <a:lnSpc>
                <a:spcPct val="150000"/>
              </a:lnSpc>
            </a:pPr>
            <a:endParaRPr lang="pl-PL" sz="1600" dirty="0" smtClean="0"/>
          </a:p>
          <a:p>
            <a:pPr algn="just">
              <a:lnSpc>
                <a:spcPct val="150000"/>
              </a:lnSpc>
            </a:pPr>
            <a:r>
              <a:rPr lang="pl-PL" sz="1600" dirty="0" smtClean="0"/>
              <a:t>Organizacją wspierającą osoby </a:t>
            </a:r>
            <a:r>
              <a:rPr lang="pl-PL" sz="1600" dirty="0"/>
              <a:t>potrzebujące jest Ośrodek Pomocy Społecznej w </a:t>
            </a:r>
            <a:r>
              <a:rPr lang="pl-PL" sz="1600" dirty="0" smtClean="0"/>
              <a:t>Błoniu. Podmiotem wspomagającym Ośrodek Pomocy Społecznej w sferze walki z alkoholizmem jest Gminna Komisja Rozwiązywania Problemów Alkoholowych.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SWOT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1520" y="177281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SWOT jest oceną silnych i słabych stron danego obszaru na tle szans i zagrożeń ze strony otoczenia. Diagnoza ta pozwala wybrać najlepszą strategię do wdrożenia planowanych zmian w gminie. Jej nazwa pochodzi od pierwszych liter rozpatrywanych grup czynników: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silne strony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charakter wewnętrzny i pozytywny,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słabości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charakter wewnętrzny i negatywny,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szanse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charakter zewnętrzny i pozytywny,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zagrożenia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charakter zewnętrzny i negatywny.</a:t>
            </a:r>
          </a:p>
        </p:txBody>
      </p:sp>
    </p:spTree>
    <p:extLst>
      <p:ext uri="{BB962C8B-B14F-4D97-AF65-F5344CB8AC3E}">
        <p14:creationId xmlns:p14="http://schemas.microsoft.com/office/powerpoint/2010/main" val="12541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14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33049"/>
              </p:ext>
            </p:extLst>
          </p:nvPr>
        </p:nvGraphicFramePr>
        <p:xfrm>
          <a:off x="179512" y="980729"/>
          <a:ext cx="8136904" cy="583304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068452"/>
                <a:gridCol w="4068452"/>
              </a:tblGrid>
              <a:tr h="24418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 dirty="0">
                          <a:effectLst/>
                        </a:rPr>
                        <a:t>ROZWÓJ PRZESTRZENNY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5107" marR="35107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41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300" b="1">
                          <a:effectLst/>
                        </a:rPr>
                        <a:t>Mocne strony</a:t>
                      </a:r>
                      <a:endParaRPr lang="pl-PL" sz="1300" b="1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5107" marR="3510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</a:rPr>
                        <a:t>Słabe strony</a:t>
                      </a:r>
                      <a:endParaRPr lang="pl-PL" sz="1300" b="1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5107" marR="35107" marT="0" marB="0"/>
                </a:tc>
              </a:tr>
              <a:tr h="200909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duża powierzchnia Gminy w stosunku do innych gmin powiatu warszawskiego zachodniego,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ścisłe powiązania z dużymi ośrodkami z rejonu,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bliska odległość do aglomeracji warszawskiej,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występowanie żyznych gleb,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gęsta sieć rowów melioracyjnych,</a:t>
                      </a:r>
                      <a:endParaRPr lang="pl-PL" sz="1300" b="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5107" marR="3510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duży udział dróg nieurządzonych (gruntowych),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niezadowalający stan techniczny nawierzchni dróg,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zły stan budynków zabytkowych,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bardzo mała powierzchnia kompleksów leśnych,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mało urozmaicona struktura użytkowania gruntów,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5107" marR="35107" marT="0" marB="0"/>
                </a:tc>
              </a:tr>
              <a:tr h="2441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300" b="1">
                          <a:effectLst/>
                        </a:rPr>
                        <a:t>Szanse</a:t>
                      </a:r>
                      <a:endParaRPr lang="pl-PL" sz="1300" b="1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5107" marR="3510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</a:rPr>
                        <a:t>Zagrożenia</a:t>
                      </a:r>
                      <a:endParaRPr lang="pl-PL" sz="1300" b="1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5107" marR="35107" marT="0" marB="0"/>
                </a:tc>
              </a:tr>
              <a:tr h="28749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realizacja strategii rozwoju powiatu i Gminy,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możliwość pozyskania środków (m.in. z funduszy UE) na poprawę stanu technicznego budynków i dróg na obszarze zdegradowanym,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Zwiększenie estetyki, użyteczności i zagospodarowania przestrzennego obszaru zdegradowanego, co przyciągnęłoby </a:t>
                      </a:r>
                      <a:r>
                        <a:rPr lang="pl-PL" sz="1300" b="0" dirty="0" smtClean="0">
                          <a:effectLst/>
                        </a:rPr>
                        <a:t>turystów</a:t>
                      </a:r>
                      <a:endParaRPr lang="pl-PL" sz="1300" b="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5107" marR="3510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intensywny proces urbanizacyjny,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pomniejszanie terenów rolniczych na rzecz terenów zabudowanych,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mało powierzchni objętych formami ochrony,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duże zagrożenie zanieczyszczenia sieci hydrograficznej ściekami komunalnymi.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Zabudowania skupione głównie wzdłuż bardzo ruchliwych ciągów </a:t>
                      </a:r>
                      <a:r>
                        <a:rPr lang="pl-PL" sz="1300" dirty="0" smtClean="0">
                          <a:effectLst/>
                        </a:rPr>
                        <a:t>komunikacyjnych</a:t>
                      </a:r>
                      <a:endParaRPr lang="pl-PL" sz="1300" dirty="0">
                        <a:effectLst/>
                      </a:endParaRPr>
                    </a:p>
                  </a:txBody>
                  <a:tcPr marL="35107" marR="35107" marT="0" marB="0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Sfera przestrzenna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Sfera społeczna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19234"/>
              </p:ext>
            </p:extLst>
          </p:nvPr>
        </p:nvGraphicFramePr>
        <p:xfrm>
          <a:off x="179513" y="980728"/>
          <a:ext cx="8208910" cy="566248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4104455"/>
                <a:gridCol w="4104455"/>
              </a:tblGrid>
              <a:tr h="298163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ROZWÓJ SPOŁECZNY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50185" marR="50185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046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300" b="1">
                          <a:effectLst/>
                        </a:rPr>
                        <a:t>Mocne strony</a:t>
                      </a:r>
                      <a:endParaRPr lang="pl-PL" sz="1300" b="1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</a:rPr>
                        <a:t>Słabe strony</a:t>
                      </a:r>
                      <a:endParaRPr lang="pl-PL" sz="1300" b="1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50185" marR="50185" marT="0" marB="0"/>
                </a:tc>
              </a:tr>
              <a:tr h="269378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działalność organizacji pozarządowych,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dostęp do infrastruktury sportowej,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wystarczająca baza infrastruktury oświatowej,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dodatnie saldo migracji wewnętrznych,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wzrost liczby osób korzystających z instalacji kanalizacyjnej,</a:t>
                      </a:r>
                      <a:endParaRPr lang="pl-PL" sz="1300" b="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spadek liczby mieszkańców na obszarze miejskim, przy równoczesnym ich wzroście w obrębie terenów wiejskich,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ujemny przyrost naturalny,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50185" marR="50185" marT="0" marB="0"/>
                </a:tc>
              </a:tr>
              <a:tr h="24656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300" b="1">
                          <a:effectLst/>
                        </a:rPr>
                        <a:t>Szanse</a:t>
                      </a:r>
                      <a:endParaRPr lang="pl-PL" sz="1300" b="1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</a:rPr>
                        <a:t>Zagrożenia</a:t>
                      </a:r>
                      <a:endParaRPr lang="pl-PL" sz="1300" b="1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50185" marR="50185" marT="0" marB="0"/>
                </a:tc>
              </a:tr>
              <a:tr h="21376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możliwość realizacji projektów europejskich,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aktywna działalność samorządu lokalnego,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spadek liczby bezrobocia,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effectLst/>
                        </a:rPr>
                        <a:t>dofinansowanie programów instytucji kultury w celu wzrostu aktywizacji społeczności,</a:t>
                      </a:r>
                      <a:endParaRPr lang="pl-PL" sz="1300" b="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duże dysproporcje między liczbą kobiet i mężczyzn pod względem wieku i płci,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300" dirty="0">
                          <a:effectLst/>
                        </a:rPr>
                        <a:t>niestabilna sytuacja zatrudnienia,</a:t>
                      </a:r>
                      <a:endParaRPr lang="pl-PL" sz="13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50185" marR="501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4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Sfera gospodarcza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99715"/>
              </p:ext>
            </p:extLst>
          </p:nvPr>
        </p:nvGraphicFramePr>
        <p:xfrm>
          <a:off x="179505" y="908720"/>
          <a:ext cx="8280926" cy="582953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4140463"/>
                <a:gridCol w="4140463"/>
              </a:tblGrid>
              <a:tr h="234583">
                <a:tc gridSpan="2"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ROZWÓJ GOSPODARCZY</a:t>
                      </a:r>
                      <a:endParaRPr lang="pl-PL" sz="1200" b="1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6055" marR="36055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458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>
                          <a:effectLst/>
                        </a:rPr>
                        <a:t>Mocne strony</a:t>
                      </a:r>
                      <a:endParaRPr lang="pl-PL" sz="1200" b="1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6055" marR="36055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Słabe strony</a:t>
                      </a:r>
                      <a:endParaRPr lang="pl-PL" sz="1200" b="1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6055" marR="36055" marT="0" marB="0"/>
                </a:tc>
              </a:tr>
              <a:tr h="219166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 dirty="0">
                          <a:effectLst/>
                        </a:rPr>
                        <a:t>wzrost liczby podmiotów gospodarczych,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 dirty="0">
                          <a:effectLst/>
                        </a:rPr>
                        <a:t>znaczna przewaga podmiotów gospodarstw sektora prywatnego,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 dirty="0">
                          <a:effectLst/>
                        </a:rPr>
                        <a:t>dość dobrze rozbudowana infrastruktura systemów technicznych,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 dirty="0">
                          <a:effectLst/>
                        </a:rPr>
                        <a:t>zapewniona podstawowa opieka zdrowotna,</a:t>
                      </a:r>
                      <a:endParaRPr lang="pl-PL" sz="1200" b="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6055" marR="360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>
                          <a:effectLst/>
                        </a:rPr>
                        <a:t>dominacja małych gospodarstw rolnych (1-5 ha),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>
                          <a:effectLst/>
                        </a:rPr>
                        <a:t>hodowla zwierząt gospodarskich bazująca przede wszystkim na drobiu,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>
                          <a:effectLst/>
                        </a:rPr>
                        <a:t>wzmożony ruch samochodów ciężarowych,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>
                          <a:effectLst/>
                        </a:rPr>
                        <a:t>duże obciążenie ruchem samochodowym skrzyżowań dróg na obszarze miejskim,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>
                          <a:effectLst/>
                        </a:rPr>
                        <a:t>brak sieci kanalizacji deszczowej,</a:t>
                      </a:r>
                      <a:endParaRPr lang="pl-PL" sz="1200" b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6055" marR="36055" marT="0" marB="0"/>
                </a:tc>
              </a:tr>
              <a:tr h="23458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>
                          <a:effectLst/>
                        </a:rPr>
                        <a:t>Szanse</a:t>
                      </a:r>
                      <a:endParaRPr lang="pl-PL" sz="1200" b="1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6055" marR="36055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Zagrożenia</a:t>
                      </a:r>
                      <a:endParaRPr lang="pl-PL" sz="1200" b="1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6055" marR="36055" marT="0" marB="0"/>
                </a:tc>
              </a:tr>
              <a:tr h="279322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 dirty="0">
                          <a:effectLst/>
                        </a:rPr>
                        <a:t>możliwość uzyskania środków z funduszy zewnętrznych na rozwój i odnowę miejsc potrzebnych rewitalizacji,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 dirty="0">
                          <a:effectLst/>
                        </a:rPr>
                        <a:t>realizacja planowanych strategii, które mają na celu odnowę gospodarczą,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 dirty="0">
                          <a:effectLst/>
                        </a:rPr>
                        <a:t>wykorzystanie warunków dla rozwoju turystyki i rekreacji, co wiązałoby się z utworzeniem nowych miejsc pracy,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 dirty="0">
                          <a:effectLst/>
                        </a:rPr>
                        <a:t>pozyskanie środków finansowych ze źródeł zewnętrznych (w tym funduszy UE) na rozwój </a:t>
                      </a:r>
                      <a:r>
                        <a:rPr lang="pl-PL" sz="1200" b="0" dirty="0" smtClean="0">
                          <a:effectLst/>
                        </a:rPr>
                        <a:t>przedsiębiorczości</a:t>
                      </a:r>
                      <a:endParaRPr lang="pl-PL" sz="1200" b="0" dirty="0">
                        <a:effectLst/>
                      </a:endParaRPr>
                    </a:p>
                  </a:txBody>
                  <a:tcPr marL="36055" marR="360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pl-PL" sz="1200" b="0" dirty="0">
                          <a:effectLst/>
                        </a:rPr>
                        <a:t>brak szybkiej poprawy istniejącej infrastruktury,</a:t>
                      </a:r>
                      <a:endParaRPr lang="pl-PL" sz="1200" b="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36055" marR="360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0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47667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Obszar zdegradowany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9512" y="1628800"/>
            <a:ext cx="820891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Najpoważniejsze zjawiska kryzysowe, występujące na terenie gminy dotyczą </a:t>
            </a: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sfery społecznej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Są to głównie takie aspekty jak: bezrobocie, alkoholizm, ubóstwo, przestępczość, niski poziom kapitału społecznego, edukacji, bądź też uczestnictwa mieszkańców w życiu publicznym. Aby zdefiniować dany obszar jako zdegradowany, poza wymienionymi wyżej czynnikami, na jego terenie musi występować co najmniej jedno negatywne zjawisko:</a:t>
            </a:r>
            <a:endParaRPr 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gospodarcze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głównie niski stopień przedsiębiorczości, słaba kondycja lokalnych przedsiębiorstw,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środowiskowe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przede wszystkim przekroczenie standardów jakości środowiska, bądź też obecności szkodliwych materiałów dla zdrowia i życia człowieka,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przestrzenno-funkcjonalne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brak lub słaby stan infrastruktury technicznej, niedostatek podstawowych usług, bądź brak dostępu do nich, niedobór przestrzeni publicznych.</a:t>
            </a:r>
            <a:endParaRPr 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Wykorzystane wskaźniki w analizie obszarów zdegradowanych</a:t>
            </a:r>
            <a:endParaRPr lang="pl-PL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1520" y="1484784"/>
            <a:ext cx="8064896" cy="4116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/>
              <a:t>Na podstawie </a:t>
            </a:r>
            <a:r>
              <a:rPr lang="pl-PL" sz="1600" dirty="0"/>
              <a:t>współpracy </a:t>
            </a:r>
            <a:r>
              <a:rPr lang="pl-PL" sz="1600" dirty="0" smtClean="0"/>
              <a:t>instytucjami, takimi jak PUP, OSP, Policja, oraz Urząd Miasta i Gminy zostały zebrane szczegółowe </a:t>
            </a:r>
            <a:r>
              <a:rPr lang="pl-PL" sz="1600" dirty="0"/>
              <a:t>dane dotyczące takich aspektów jak: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/>
              <a:t>Liczba osób bezrobotnych: zarejestrowanych </a:t>
            </a:r>
            <a:r>
              <a:rPr lang="pl-PL" sz="1600" dirty="0" smtClean="0"/>
              <a:t>ogółem, kobiet, </a:t>
            </a:r>
            <a:r>
              <a:rPr lang="pl-PL" sz="1600" dirty="0"/>
              <a:t>długotrwałe bezrobotnych, poniżej 25 roku </a:t>
            </a:r>
            <a:r>
              <a:rPr lang="pl-PL" sz="1600" dirty="0" smtClean="0"/>
              <a:t>życia; </a:t>
            </a:r>
            <a:r>
              <a:rPr lang="pl-PL" sz="1600" dirty="0"/>
              <a:t>powyżej 50 roku życia; bez wykształcenia średniego; bez kwalifikacji zawodowych</a:t>
            </a:r>
            <a:r>
              <a:rPr lang="pl-PL" sz="1600" dirty="0" smtClean="0"/>
              <a:t>;</a:t>
            </a:r>
            <a:endParaRPr lang="pl-PL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/>
              <a:t>Liczba osób objętych pomocą ze względu na: alkoholizm, ubóstwo, niepełnosprawność</a:t>
            </a:r>
            <a:r>
              <a:rPr lang="pl-PL" sz="1600" dirty="0" smtClean="0"/>
              <a:t>;</a:t>
            </a:r>
            <a:endParaRPr lang="pl-PL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/>
              <a:t>Liczba przestępstw stwierdzonych: rozboje, wymuszenia rozbójnicze, kradzieże rozbójnicze; bójka i pobicie, kradzieże z włamaniem, kradzieże ogółem, przestępstwa narkotykowe, przestępstwa dot. przemocy w rodzinie</a:t>
            </a:r>
            <a:r>
              <a:rPr lang="pl-PL" sz="1600" dirty="0" smtClean="0"/>
              <a:t>;</a:t>
            </a:r>
            <a:endParaRPr lang="pl-PL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/>
              <a:t>Emisja CO2 ze zużycia energii na </a:t>
            </a:r>
            <a:r>
              <a:rPr lang="pl-PL" sz="1600" dirty="0" err="1"/>
              <a:t>potrz</a:t>
            </a:r>
            <a:r>
              <a:rPr lang="pl-PL" sz="1600" dirty="0"/>
              <a:t>. Cieplnej [Mg CO2</a:t>
            </a:r>
            <a:r>
              <a:rPr lang="pl-PL" sz="1600" dirty="0" smtClean="0"/>
              <a:t>];</a:t>
            </a:r>
            <a:endParaRPr lang="pl-PL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/>
              <a:t>Dostępność zabytków.</a:t>
            </a:r>
          </a:p>
        </p:txBody>
      </p:sp>
    </p:spTree>
    <p:extLst>
      <p:ext uri="{BB962C8B-B14F-4D97-AF65-F5344CB8AC3E}">
        <p14:creationId xmlns:p14="http://schemas.microsoft.com/office/powerpoint/2010/main" val="24070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Wyznaczenie obszaru zdegradowanego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9512" y="83671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Wszystkie z zaproponowanych czynników problemowych: społeczne, gospodarcze, infrastrukturalne i kulturowe znalazły potwierdzenie w wynikach badań z interesariuszami Gminy Błonie zarówno z grupą roboczą podczas warsztatów diagnostycznych i przeprowadzenia analizy SWOT, jak i badaniami ankietowymi oraz spotkaniami konsultacyjnymi ze wszystkimi interesariuszami Gminy.</a:t>
            </a:r>
          </a:p>
        </p:txBody>
      </p:sp>
      <p:pic>
        <p:nvPicPr>
          <p:cNvPr id="8" name="Obraz 7" descr="mapa_obszar zdegradowan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2348880"/>
            <a:ext cx="6984776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467544" y="2060848"/>
            <a:ext cx="26642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1000" i="1" dirty="0" smtClean="0">
                <a:solidFill>
                  <a:srgbClr val="89814E"/>
                </a:solidFill>
                <a:latin typeface="Cambria"/>
                <a:ea typeface="Calibri"/>
                <a:cs typeface="Times New Roman"/>
              </a:rPr>
              <a:t>Rysunek. Obszary zdegradowane</a:t>
            </a:r>
            <a:endParaRPr lang="pl-PL" sz="1000" i="1" dirty="0">
              <a:solidFill>
                <a:srgbClr val="89814E"/>
              </a:solidFill>
              <a:latin typeface="Calibri Ligh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1143848"/>
              </p:ext>
            </p:extLst>
          </p:nvPr>
        </p:nvGraphicFramePr>
        <p:xfrm>
          <a:off x="179512" y="548680"/>
          <a:ext cx="88569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4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Obszar rewitalizacji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9602254"/>
              </p:ext>
            </p:extLst>
          </p:nvPr>
        </p:nvGraphicFramePr>
        <p:xfrm>
          <a:off x="251520" y="1268760"/>
          <a:ext cx="842493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47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 Miasta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1340768"/>
            <a:ext cx="7704856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i="1" dirty="0"/>
              <a:t>Obecny stan strukturalno-przestrzenny centrum miasta nie spełnia funkcji, które są istotne dla funkcjonowania gminy i miasta. Obecnie w obszarze tym brakuje atrakcyjnej oferty usługowo-handlowej. Zanikanie funkcji centrum miasta jest wynikiem zjawiska </a:t>
            </a:r>
            <a:r>
              <a:rPr lang="pl-PL" i="1" dirty="0" err="1"/>
              <a:t>suburbanizacji</a:t>
            </a:r>
            <a:r>
              <a:rPr lang="pl-PL" i="1" dirty="0"/>
              <a:t>. Postępująca dezintegracja społeczna oraz zanikająca świadomość poczucia tożsamości lokalnej powoduje wzrost natężenia problemów społecznych. Proces rewitalizacji będzie miał za zadanie przywrócić centrum miasta Błonie znaczenie istotnego ośrodka gospodarczego oraz kulturalno-rozrywkowego gminy. Dodatkowo na terenie centrum znajdują się obiekty zabytkowe stanowiące dziedzictwo historyczno-kulturowe regionu, których zachowanie i renowacja podniesie atrakcyjność turystyczną miasta i gminy.</a:t>
            </a:r>
          </a:p>
        </p:txBody>
      </p:sp>
    </p:spTree>
    <p:extLst>
      <p:ext uri="{BB962C8B-B14F-4D97-AF65-F5344CB8AC3E}">
        <p14:creationId xmlns:p14="http://schemas.microsoft.com/office/powerpoint/2010/main" val="12330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16632"/>
            <a:ext cx="835292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Tereny osiedli mieszkaniowych oraz tereny zielone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7544" y="2132856"/>
            <a:ext cx="7704856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i="1" dirty="0"/>
              <a:t>W wyznaczonym obszarze zidentyfikowano braki w infrastrukturze mieszkaniowej, w zakresie złego stanu infrastruktury budynków oraz niskiej jakości przestrzeni publicznych. W związku z niezagospodarowaniem części terenów znajdujących się w pobliżu osiedli mieszkaniowych brakuje miejsc integracji społecznej oraz przestrzeni dla organizacji wydarzeń kulturalno-rozrywkowych. Przywrócenie przestrzeniom publicznym funkcji miejsca spotkań, integracji kulturalnej sportu i rozrywki wpłynie znacząco na poprawę jakości życia mieszkańców i zwiększy atrakcyjność turystyczną regionu. </a:t>
            </a:r>
          </a:p>
        </p:txBody>
      </p:sp>
    </p:spTree>
    <p:extLst>
      <p:ext uri="{BB962C8B-B14F-4D97-AF65-F5344CB8AC3E}">
        <p14:creationId xmlns:p14="http://schemas.microsoft.com/office/powerpoint/2010/main" val="32752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16632"/>
            <a:ext cx="835292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Tereny o znaczeniu gospodarczym i inwestycyjnym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7544" y="1772816"/>
            <a:ext cx="7704856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i="1" dirty="0"/>
              <a:t>Teren byłego dworca PKP oraz po byłych zakładach Mechaniczno-Precyzyjnych „Mera – Błonie” jest przestrzenią obecnie niezagospodarowaną i zdegradowaną. Ze względu na położenie blisko obszaru centrum oraz wysoki potencjał rozwoju gospodarczego, stanowi istotne zaplecze inwestycyjne dla strefy śródmieścia. Ponieważ znaczącym problemem miasta i gminy błonie jest brak wystarczającej liczby inwestycji gospodarczych i powstawania nowych miejsc pracy, co powoduje, emigrację ludności w celach zarobkowych, w wyniku konsultacji społecznych zdecydowano się na włączenie do rewitalizacji terenów o potencjale inwestycyjnym, w celu przywrócenia im funkcji gospodarczych, co pozytywnie wpłynie na sytuację społeczno-gospodarczą miasta i gminy.</a:t>
            </a:r>
          </a:p>
        </p:txBody>
      </p:sp>
    </p:spTree>
    <p:extLst>
      <p:ext uri="{BB962C8B-B14F-4D97-AF65-F5344CB8AC3E}">
        <p14:creationId xmlns:p14="http://schemas.microsoft.com/office/powerpoint/2010/main" val="15456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Obszar rewitalizacji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rewitalizacja błoni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7920880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395536" y="1052736"/>
            <a:ext cx="26642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1000" i="1" dirty="0" smtClean="0">
                <a:solidFill>
                  <a:srgbClr val="89814E"/>
                </a:solidFill>
                <a:latin typeface="Cambria"/>
                <a:ea typeface="Calibri"/>
                <a:cs typeface="Times New Roman"/>
              </a:rPr>
              <a:t>Rysunek. Obszary rewitalizacji</a:t>
            </a:r>
            <a:endParaRPr lang="pl-PL" sz="1000" i="1" dirty="0">
              <a:solidFill>
                <a:srgbClr val="89814E"/>
              </a:solidFill>
              <a:latin typeface="Calibri Ligh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75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51520" y="260648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Planowany efekt rewitalizacji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23528" y="119675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Wizja: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050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Misja: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179512" y="1700808"/>
            <a:ext cx="856895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i="1" dirty="0"/>
              <a:t>Zrównoważony rozwój społeczny, gospodarczy, infrastrukturalny i środowiskowy na obszarach wyznaczonych do rewitalizacji. Skoncentrowany na potrzebach lokalnej społeczności, przyczyniający się do jej integracji i wzmacniania więzi, przy jednoczesnym ożywieniu gospodarczym wpłynie na poprawę jakości życia mieszkańców całej gminy.</a:t>
            </a:r>
          </a:p>
          <a:p>
            <a:pPr algn="ctr"/>
            <a:endParaRPr lang="pl-PL" i="1" dirty="0"/>
          </a:p>
          <a:p>
            <a:pPr algn="ctr"/>
            <a:r>
              <a:rPr lang="pl-PL" i="1" dirty="0"/>
              <a:t>Obszar rewitalizacji postrzegany będzie jako atrakcyjny zarówno dla mieszkańców, jak i inwestorów.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79512" y="4509120"/>
            <a:ext cx="856895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Podejmowanie zintegrowanych działań przez władze Gminy Błonie oraz interesariuszy Programu Rewitalizacji (mieszkańców, przedsiębiorców, organizacje pozarządowe itd.) w sferze społecznej, gospodarczej i przestrzenno-funkcjonalnej, finansowanych z kapitału publicznego i prywatnego, wspartych o fundusze zewnętrzne. Działania będą przyczyniały się do niwelowania problemów występujących na obszarach rewitalizacji.</a:t>
            </a:r>
          </a:p>
        </p:txBody>
      </p:sp>
    </p:spTree>
    <p:extLst>
      <p:ext uri="{BB962C8B-B14F-4D97-AF65-F5344CB8AC3E}">
        <p14:creationId xmlns:p14="http://schemas.microsoft.com/office/powerpoint/2010/main" val="4274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85429" y="293175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 strategiczne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96364"/>
              </p:ext>
            </p:extLst>
          </p:nvPr>
        </p:nvGraphicFramePr>
        <p:xfrm>
          <a:off x="755576" y="1196752"/>
          <a:ext cx="7560840" cy="161496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560840"/>
              </a:tblGrid>
              <a:tr h="484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Obszar strategiczny - </a:t>
                      </a:r>
                      <a:r>
                        <a:rPr lang="pl-PL" sz="1800" b="1" dirty="0">
                          <a:effectLst/>
                        </a:rPr>
                        <a:t>społeczeństwo</a:t>
                      </a:r>
                      <a:endParaRPr lang="pl-PL" sz="1600" b="1" dirty="0">
                        <a:effectLst/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0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Cel strategiczny </a:t>
                      </a:r>
                      <a:r>
                        <a:rPr lang="pl-PL" sz="1600" dirty="0">
                          <a:effectLst/>
                        </a:rPr>
                        <a:t>- </a:t>
                      </a:r>
                      <a:r>
                        <a:rPr kumimoji="0" lang="pl-P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Rozwój kapitału społecznego i integracja mieszkańców, w tym zwiększenie dostępności i różnorodności oferty rekreacyjno-kulturalnej oraz przeciwdziałanie wykluczeniu społecznemu.</a:t>
                      </a:r>
                      <a:endParaRPr lang="pl-PL" sz="1400" dirty="0">
                        <a:effectLst/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16696"/>
              </p:ext>
            </p:extLst>
          </p:nvPr>
        </p:nvGraphicFramePr>
        <p:xfrm>
          <a:off x="755576" y="3068960"/>
          <a:ext cx="7560840" cy="161496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560840"/>
              </a:tblGrid>
              <a:tr h="484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Obszar strategiczny - </a:t>
                      </a:r>
                      <a:r>
                        <a:rPr lang="pl-PL" sz="1800" dirty="0">
                          <a:effectLst/>
                        </a:rPr>
                        <a:t>gospodarka</a:t>
                      </a:r>
                      <a:endParaRPr lang="pl-PL" sz="1600" dirty="0">
                        <a:effectLst/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0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Cel strategiczny </a:t>
                      </a:r>
                      <a:r>
                        <a:rPr lang="pl-PL" sz="1600" dirty="0">
                          <a:effectLst/>
                        </a:rPr>
                        <a:t>- </a:t>
                      </a:r>
                      <a:r>
                        <a:rPr kumimoji="0" lang="pl-P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Rozwój gospodarczy i podnoszenie aktywności zawodowej mieszkańców.</a:t>
                      </a:r>
                      <a:endParaRPr lang="pl-PL" sz="1400" dirty="0">
                        <a:effectLst/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27774"/>
              </p:ext>
            </p:extLst>
          </p:nvPr>
        </p:nvGraphicFramePr>
        <p:xfrm>
          <a:off x="755576" y="4941168"/>
          <a:ext cx="7560840" cy="122413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560840"/>
              </a:tblGrid>
              <a:tr h="4849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Obszar strategiczny – </a:t>
                      </a:r>
                      <a:r>
                        <a:rPr lang="pl-PL" sz="1800" dirty="0">
                          <a:effectLst/>
                        </a:rPr>
                        <a:t>przestrzeń i środowisko</a:t>
                      </a:r>
                      <a:endParaRPr lang="pl-PL" sz="1600" dirty="0">
                        <a:effectLst/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9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Cel strategiczny </a:t>
                      </a:r>
                      <a:r>
                        <a:rPr lang="pl-PL" sz="1600" dirty="0">
                          <a:effectLst/>
                        </a:rPr>
                        <a:t>- </a:t>
                      </a:r>
                      <a:r>
                        <a:rPr kumimoji="0" lang="pl-P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Zagospodarowanie przestrzenne obszarów zdegradowanych oraz zwiększenie ich estetyki i użyteczności.</a:t>
                      </a:r>
                      <a:endParaRPr lang="pl-PL" sz="1400" dirty="0">
                        <a:effectLst/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fr-F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rewitalizacyjne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3528" y="1196752"/>
            <a:ext cx="8064896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Modernizacja dachu na budynku Dziennego Domu „Senior-WIGOR</a:t>
            </a:r>
            <a:r>
              <a:rPr lang="pl-PL" sz="1600" dirty="0" smtClean="0"/>
              <a:t>”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Rewitalizacja Stadionu Miejskiego w </a:t>
            </a:r>
            <a:r>
              <a:rPr lang="pl-PL" sz="1600" dirty="0" smtClean="0"/>
              <a:t>Błoniu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Bulwary Błońskie nad rzeką Rokitnicą wraz z zielenią i infrastrukturą towarzyszącą na odcinku od ul. Piłsudskiego do zachodniej kładki przy parku Bajka w Błoniu - II etap budowy bulwarów miejskich w </a:t>
            </a:r>
            <a:r>
              <a:rPr lang="pl-PL" sz="1600" dirty="0" smtClean="0"/>
              <a:t>Błoniu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Budowa wielofunkcyjnego kompleksu sportowo-rekreacyjnego obejmującego budowę hali sportowo-widowiskowej i krytego basenu wraz z zapleczem techniczno-socjalnym i rekreacyjno-treningowym</a:t>
            </a:r>
            <a:r>
              <a:rPr lang="pl-PL" sz="1600" dirty="0" smtClean="0"/>
              <a:t>”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Doposażenie sali usprawniania ruchowego w Dziennym Domu „Senior-WIGOR</a:t>
            </a:r>
            <a:r>
              <a:rPr lang="pl-PL" sz="1600" dirty="0" smtClean="0"/>
              <a:t>”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Doposażenie sali klubowo-kinowej w Dziennym Domu „Senior-WIGOR</a:t>
            </a:r>
            <a:r>
              <a:rPr lang="pl-PL" sz="1600" dirty="0" smtClean="0"/>
              <a:t>”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Rewitalizacja terenu zielonego przed budynkiem Dziennego Domu „</a:t>
            </a:r>
            <a:r>
              <a:rPr lang="pl-PL" sz="1600" dirty="0" smtClean="0"/>
              <a:t>Senior-WIGOR”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Rewitalizacja targowiska miejskiego w </a:t>
            </a:r>
            <a:r>
              <a:rPr lang="pl-PL" sz="1600" dirty="0" smtClean="0"/>
              <a:t>Błoniu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Budowa parkingu „Parkuj i Jedź” w </a:t>
            </a:r>
            <a:r>
              <a:rPr lang="pl-PL" sz="1600" dirty="0" smtClean="0"/>
              <a:t>Bieniewicach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Budowa zintegrowanego systemu dróg rowerowych na terenie Gminy Błonie </a:t>
            </a:r>
          </a:p>
        </p:txBody>
      </p:sp>
    </p:spTree>
    <p:extLst>
      <p:ext uri="{BB962C8B-B14F-4D97-AF65-F5344CB8AC3E}">
        <p14:creationId xmlns:p14="http://schemas.microsoft.com/office/powerpoint/2010/main" val="33205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Partycypacja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</a:t>
            </a:r>
            <a:r>
              <a:rPr lang="pl-PL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łeczna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98072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Podmiotami uczestniczącymi w procesie rewitalizacji są: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/>
              <a:t>pojedyncze osoby (mieszkańcy i użytkownicy obszaru rewitalizowanego);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lokalne </a:t>
            </a:r>
            <a:r>
              <a:rPr lang="pl-PL" sz="1600" dirty="0"/>
              <a:t>społeczności i ich formalni i nieformalni przedstawiciele;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władze </a:t>
            </a:r>
            <a:r>
              <a:rPr lang="pl-PL" sz="1600" dirty="0"/>
              <a:t>samorządowe i krajowe;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politycy</a:t>
            </a:r>
            <a:r>
              <a:rPr lang="pl-PL" sz="16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grupy </a:t>
            </a:r>
            <a:r>
              <a:rPr lang="pl-PL" sz="1600" dirty="0"/>
              <a:t>specjalnych interesów;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przedstawiciele </a:t>
            </a:r>
            <a:r>
              <a:rPr lang="pl-PL" sz="1600" dirty="0"/>
              <a:t>biznesu;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turyści</a:t>
            </a:r>
            <a:r>
              <a:rPr lang="pl-PL" sz="16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potencjalni </a:t>
            </a:r>
            <a:r>
              <a:rPr lang="pl-PL" sz="1600" dirty="0"/>
              <a:t>mieszkańcy;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organizacje </a:t>
            </a:r>
            <a:r>
              <a:rPr lang="pl-PL" sz="1600" dirty="0"/>
              <a:t>pozarządowe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14325886"/>
              </p:ext>
            </p:extLst>
          </p:nvPr>
        </p:nvGraphicFramePr>
        <p:xfrm>
          <a:off x="467544" y="5013176"/>
          <a:ext cx="7704856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51520" y="48691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ETAPY ANGAŻOWANIA SIĘ MIESZKAŃCÓW W SPRAWY PUBLICZNE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332656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Ewaluacja wyników</a:t>
            </a:r>
            <a:endParaRPr lang="pl-PL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4586785"/>
              </p:ext>
            </p:extLst>
          </p:nvPr>
        </p:nvGraphicFramePr>
        <p:xfrm>
          <a:off x="107504" y="764704"/>
          <a:ext cx="86409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07504" y="3930054"/>
            <a:ext cx="8496944" cy="29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Ewaluacja Lokalnego Programu Rewitalizacji będzie prowadzona etapowo: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Ewaluacja ex-</a:t>
            </a:r>
            <a:r>
              <a:rPr lang="pl-PL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(przed realizacją przedsięwzięć rewitalizacyjnych): 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ocena zasadności poszczególnych działań i przedsięwzięć rewitalizacyjnych oraz ocena ich wpływu na społeczność lokalną i obszary strategiczne.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Ewaluacja w trakcie realizacji przedsięwzięć: 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ocena bieżąca przyjętych celów oraz ich wpływu na obszary problemowe.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Ewaluacja ex-post (po realizacji przedsięwzięć): 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długoterminowa ocena wpływu oraz trwałości poszczególnych przedsięwzięć na społeczność lokalną i grupy interesariuszy.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Modyfikacja Gminnego Programu Rewitalizacji: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przeprowadzeni ewaluacji lub w razie wystąpienia istotnej zmiany warunków realizacji Lokalnego Programu Rewitalizacji. </a:t>
            </a:r>
            <a:endParaRPr lang="pl-PL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88640"/>
            <a:ext cx="835292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Etapy realizacji Lokalnego Programu Rewitalizacji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78502099"/>
              </p:ext>
            </p:extLst>
          </p:nvPr>
        </p:nvGraphicFramePr>
        <p:xfrm>
          <a:off x="395536" y="1556792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3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88640"/>
            <a:ext cx="835292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Aktualizacja Lokalnego Programu Rewitalizacji</a:t>
            </a:r>
            <a:endParaRPr lang="pl-PL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8052827"/>
              </p:ext>
            </p:extLst>
          </p:nvPr>
        </p:nvGraphicFramePr>
        <p:xfrm>
          <a:off x="251520" y="1628800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5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31</a:t>
            </a:fld>
            <a:endParaRPr lang="pl-PL"/>
          </a:p>
        </p:txBody>
      </p:sp>
      <p:pic>
        <p:nvPicPr>
          <p:cNvPr id="7" name="Obraz 6"/>
          <p:cNvPicPr/>
          <p:nvPr/>
        </p:nvPicPr>
        <p:blipFill>
          <a:blip r:embed="rId2" cstate="print"/>
          <a:srcRect t="5357"/>
          <a:stretch>
            <a:fillRect/>
          </a:stretch>
        </p:blipFill>
        <p:spPr bwMode="auto">
          <a:xfrm>
            <a:off x="2699792" y="2636912"/>
            <a:ext cx="3184804" cy="17246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475656" y="1268760"/>
            <a:ext cx="7300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39724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Słownik pojęć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1268760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Rewitalizacja - </a:t>
            </a:r>
            <a:r>
              <a:rPr lang="pl-PL" dirty="0" smtClean="0"/>
              <a:t>proces </a:t>
            </a:r>
            <a:r>
              <a:rPr lang="pl-PL" dirty="0"/>
              <a:t>wyprowadzania ze stanu kryzysowego obszarów </a:t>
            </a:r>
            <a:r>
              <a:rPr lang="pl-PL" dirty="0" smtClean="0"/>
              <a:t>zdegradowanych.</a:t>
            </a:r>
            <a:endParaRPr lang="pl-PL" dirty="0"/>
          </a:p>
          <a:p>
            <a:pPr algn="just"/>
            <a:endParaRPr lang="pl-PL" b="1" dirty="0"/>
          </a:p>
          <a:p>
            <a:pPr algn="just"/>
            <a:r>
              <a:rPr lang="pl-PL" b="1" dirty="0" smtClean="0"/>
              <a:t>Obszar </a:t>
            </a:r>
            <a:r>
              <a:rPr lang="pl-PL" b="1" dirty="0"/>
              <a:t>zdegradowany </a:t>
            </a:r>
            <a:r>
              <a:rPr lang="pl-PL" dirty="0"/>
              <a:t>- obszar, na którym zidentyfikowany został stan kryzysowy (tj. stan spowodowany koncentracją negatywnych zjawisk społecznych</a:t>
            </a:r>
            <a:r>
              <a:rPr lang="pl-PL" dirty="0" smtClean="0"/>
              <a:t>). Może to być teren podzielony na podobszary nieposiadające wspólnych granic.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Obszar rewitalizacji </a:t>
            </a:r>
            <a:r>
              <a:rPr lang="pl-PL" dirty="0"/>
              <a:t>- całość lub część obszaru zdegradowanego, na którym </a:t>
            </a:r>
            <a:r>
              <a:rPr lang="pl-PL" dirty="0" smtClean="0"/>
              <a:t>planowane jest przeprowadzenie rewitalizacji. Teren nacechowany koncentracją </a:t>
            </a:r>
            <a:r>
              <a:rPr lang="pl-PL" dirty="0"/>
              <a:t>negatywnych </a:t>
            </a:r>
            <a:r>
              <a:rPr lang="pl-PL" dirty="0" smtClean="0"/>
              <a:t>zjawisk, posiadający duże znaczenie </a:t>
            </a:r>
            <a:r>
              <a:rPr lang="pl-PL" dirty="0"/>
              <a:t>dla rozwoju lokalnego.</a:t>
            </a:r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b="1" dirty="0"/>
              <a:t>Projekt rewitalizacyjny </a:t>
            </a:r>
            <a:r>
              <a:rPr lang="pl-PL" dirty="0"/>
              <a:t>- plan ukierunkowany na osiągnięcie celów programu </a:t>
            </a:r>
            <a:r>
              <a:rPr lang="pl-PL" dirty="0" smtClean="0"/>
              <a:t>rewitalizacji, finansowany głównie ze środków: Regionalnych Programów Operacyjnych, budżetu państwa i jednostek samorządowych, </a:t>
            </a:r>
          </a:p>
          <a:p>
            <a:pPr algn="just"/>
            <a:r>
              <a:rPr lang="pl-PL" dirty="0" smtClean="0"/>
              <a:t>a także prywatnych.</a:t>
            </a:r>
          </a:p>
          <a:p>
            <a:pPr algn="just"/>
            <a:endParaRPr lang="pl-PL" dirty="0"/>
          </a:p>
          <a:p>
            <a:pPr algn="just"/>
            <a:r>
              <a:rPr lang="pl-PL" b="1" dirty="0" smtClean="0"/>
              <a:t>Partycypacja społeczna </a:t>
            </a:r>
            <a:r>
              <a:rPr lang="pl-PL" dirty="0" smtClean="0"/>
              <a:t>– aktywny udział mieszkańców w lokalnych sprawach społecznych.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56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83671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Diagnoza społeczno-gospodarcza gminy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259632" y="2204864"/>
            <a:ext cx="6624736" cy="3000821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 danych zastanych dotyczących gminy z zakresu sfery społecznej, gospodarczej, przestrzenno-funkcjonalnej oraz technicznej. Połączenie analizy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wraz z analizą SWOT ma za zadanie wyznaczyć strategiczne walory gminy, na których powinny opierać się priorytetowe działania rozwojowe. Z drugiej strony, synergia badań pozwala wyznaczyć główne obszary kryzysowe, które należy wyeliminować.</a:t>
            </a:r>
          </a:p>
        </p:txBody>
      </p:sp>
    </p:spTree>
    <p:extLst>
      <p:ext uri="{BB962C8B-B14F-4D97-AF65-F5344CB8AC3E}">
        <p14:creationId xmlns:p14="http://schemas.microsoft.com/office/powerpoint/2010/main" val="39047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4149080"/>
            <a:ext cx="8460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Liczba mieszkańców </a:t>
            </a:r>
            <a:r>
              <a:rPr lang="pl-PL" sz="1600" smtClean="0"/>
              <a:t>w 2015 </a:t>
            </a:r>
            <a:r>
              <a:rPr lang="pl-PL" sz="1600" dirty="0"/>
              <a:t>roku wskazywała na 21 291 osób, w tym 10 164 mężczyzn (47,74%) oraz 11 127 kobiety (52,26</a:t>
            </a:r>
            <a:r>
              <a:rPr lang="pl-PL" sz="1600" dirty="0" smtClean="0"/>
              <a:t>%)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 latach 2010 – 2015 nastąpił wzrost gęstości zaludnienia na terenach wiejskich oraz spadek na terenach miejskich.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Odsetek liczby ludności na terenach miejskich wynosi w gminie 58,4%.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Negatywne zmiany w strukturze grup ekonomicznych ludności.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Bilans w przyroście naturalnym w 2015 roku wynosił - 15.</a:t>
            </a:r>
          </a:p>
          <a:p>
            <a:pPr algn="just"/>
            <a:endParaRPr lang="pl-P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908720"/>
            <a:ext cx="424847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50" b="0" i="1" u="none" strike="noStrike" cap="none" normalizeH="0" baseline="0" dirty="0" smtClean="0" bmk="_Toc463525342">
                <a:ln>
                  <a:noFill/>
                </a:ln>
                <a:solidFill>
                  <a:srgbClr val="89814E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Wykres. Przyrost naturalny na </a:t>
            </a:r>
            <a:r>
              <a:rPr kumimoji="0" lang="pl-PL" altLang="pl-PL" sz="1000" b="0" i="1" u="none" strike="noStrike" cap="none" normalizeH="0" baseline="0" dirty="0" smtClean="0" bmk="_Toc463525342">
                <a:ln>
                  <a:noFill/>
                </a:ln>
                <a:solidFill>
                  <a:srgbClr val="89814E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terenie</a:t>
            </a:r>
            <a:r>
              <a:rPr kumimoji="0" lang="pl-PL" altLang="pl-PL" sz="1050" b="0" i="1" u="none" strike="noStrike" cap="none" normalizeH="0" baseline="0" dirty="0" smtClean="0" bmk="_Toc463525342">
                <a:ln>
                  <a:noFill/>
                </a:ln>
                <a:solidFill>
                  <a:srgbClr val="89814E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gminy w latach 2010-2015.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Społeczeństwo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421531076"/>
              </p:ext>
            </p:extLst>
          </p:nvPr>
        </p:nvGraphicFramePr>
        <p:xfrm>
          <a:off x="323528" y="1124744"/>
          <a:ext cx="6665669" cy="310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Przestrzeń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980728"/>
            <a:ext cx="4572000" cy="298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 i="1" dirty="0">
                <a:solidFill>
                  <a:srgbClr val="89814E"/>
                </a:solidFill>
                <a:latin typeface="Cambria"/>
                <a:ea typeface="Calibri"/>
                <a:cs typeface="Times New Roman"/>
              </a:rPr>
              <a:t>Tabela. Struktura użytkowania gruntów na terenie gminy w 2014 r.</a:t>
            </a:r>
            <a:endParaRPr lang="pl-PL" sz="1000" i="1" dirty="0">
              <a:solidFill>
                <a:srgbClr val="89814E"/>
              </a:solidFill>
              <a:effectLst/>
              <a:latin typeface="Calibri Light"/>
              <a:ea typeface="Calibri"/>
              <a:cs typeface="Times New Roman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71222"/>
              </p:ext>
            </p:extLst>
          </p:nvPr>
        </p:nvGraphicFramePr>
        <p:xfrm>
          <a:off x="323528" y="1268757"/>
          <a:ext cx="7920879" cy="3969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6798"/>
                <a:gridCol w="2051531"/>
                <a:gridCol w="2242550"/>
              </a:tblGrid>
              <a:tr h="46657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Wyszczególnienie powierzchni</a:t>
                      </a:r>
                      <a:endParaRPr lang="pl-PL" sz="14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Powierzchnia [ha]</a:t>
                      </a:r>
                      <a:endParaRPr lang="pl-PL" sz="14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Udział w powierzchni Gminy [%]</a:t>
                      </a:r>
                      <a:endParaRPr lang="pl-PL" sz="14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62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Użytki rolne razem, w tym m.in.: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7570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88,46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2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/>
                        <a:buChar char=""/>
                      </a:pPr>
                      <a:r>
                        <a:rPr lang="pl-PL" sz="1200">
                          <a:effectLst/>
                        </a:rPr>
                        <a:t>grunty orne</a:t>
                      </a:r>
                      <a:endParaRPr lang="pl-PL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6447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62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/>
                        <a:buChar char=""/>
                      </a:pPr>
                      <a:r>
                        <a:rPr lang="pl-PL" sz="1200">
                          <a:effectLst/>
                        </a:rPr>
                        <a:t>sady</a:t>
                      </a:r>
                      <a:endParaRPr lang="pl-PL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170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62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/>
                        <a:buChar char=""/>
                      </a:pPr>
                      <a:r>
                        <a:rPr lang="pl-PL" sz="1200">
                          <a:effectLst/>
                        </a:rPr>
                        <a:t>łąki i pastwiska trwałe</a:t>
                      </a:r>
                      <a:endParaRPr lang="pl-PL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541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6657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Grunty leśne oraz zadrzewione i zakrzewione </a:t>
                      </a:r>
                      <a:endParaRPr lang="pl-PL" sz="14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62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0,72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2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Grunty pod wodami razem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46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0,54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657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Grunty zabudowane i zurbanizowane razem, w tym m.in.: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843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9,85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2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/>
                        <a:buChar char=""/>
                      </a:pPr>
                      <a:r>
                        <a:rPr lang="pl-PL" sz="1200">
                          <a:effectLst/>
                        </a:rPr>
                        <a:t>tereny mieszkaniowe</a:t>
                      </a:r>
                      <a:endParaRPr lang="pl-PL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197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62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/>
                        <a:buChar char=""/>
                      </a:pPr>
                      <a:r>
                        <a:rPr lang="pl-PL" sz="1200">
                          <a:effectLst/>
                        </a:rPr>
                        <a:t>tereny przemysłowe</a:t>
                      </a:r>
                      <a:endParaRPr lang="pl-PL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194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62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Użytki ekologiczne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2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Nieużytki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37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0,43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2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Tereny różne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2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OGÓŁEM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8558</a:t>
                      </a:r>
                      <a:endParaRPr lang="pl-PL" sz="14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100</a:t>
                      </a:r>
                      <a:endParaRPr lang="pl-PL" sz="14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23528" y="5229200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Miasto Błonie centralnym ośrodkiem administracyjnym, pełniącym funkcje usługowo-społeczne.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 latach 2012 – 2014 przekształcenie 77 ha gruntów rolnych w grunty zabudowane i zurbanizowane.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625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Sfera gospodarcza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836712"/>
            <a:ext cx="5688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 i="1" dirty="0">
                <a:solidFill>
                  <a:srgbClr val="89814E"/>
                </a:solidFill>
                <a:latin typeface="Cambria"/>
                <a:ea typeface="Calibri"/>
                <a:cs typeface="Times New Roman"/>
              </a:rPr>
              <a:t>Tabela. Podmioty gospodarki narodowej według sektorów własnościowych w Gminie Błonie w 2015 roku.</a:t>
            </a:r>
            <a:endParaRPr lang="pl-PL" sz="1000" i="1" dirty="0">
              <a:solidFill>
                <a:srgbClr val="89814E"/>
              </a:solidFill>
              <a:effectLst/>
              <a:latin typeface="Calibri Light"/>
              <a:ea typeface="Calibri"/>
              <a:cs typeface="Times New Roman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4653136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 latach 2010 – 2015 wzrost liczby podmiotów o 9,33%, na koniec okresu funkcjonowało 2657 przedsiębiorstw.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Najliczniej reprezentowana grupa mikroprzedsiębiorstw (2539), następnie małych (93), średnich (22) oraz dużych (3) podmiotów gospodarczych.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Przewaga liczby przedsiębiorstw z sektora prywatnego w relacji do sektora publicznego.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Zgodnie z PSR na terenie gminy w 2010 funkcjonowało 1011 gospodarstw rolnych.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04294"/>
              </p:ext>
            </p:extLst>
          </p:nvPr>
        </p:nvGraphicFramePr>
        <p:xfrm>
          <a:off x="179512" y="1196752"/>
          <a:ext cx="8064897" cy="3524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6529"/>
                <a:gridCol w="913998"/>
                <a:gridCol w="914874"/>
                <a:gridCol w="914874"/>
                <a:gridCol w="914874"/>
                <a:gridCol w="914874"/>
                <a:gridCol w="914874"/>
              </a:tblGrid>
              <a:tr h="259005">
                <a:tc>
                  <a:txBody>
                    <a:bodyPr/>
                    <a:lstStyle/>
                    <a:p>
                      <a:pPr lvl="0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2010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2012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2013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2014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2015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</a:tr>
              <a:tr h="337832">
                <a:tc>
                  <a:txBody>
                    <a:bodyPr/>
                    <a:lstStyle/>
                    <a:p>
                      <a:pPr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</a:rPr>
                        <a:t>Sektor publiczny ogółem</a:t>
                      </a:r>
                      <a:endParaRPr lang="pl-PL" sz="1200" b="1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48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46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43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39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</a:tr>
              <a:tr h="259005">
                <a:tc>
                  <a:txBody>
                    <a:bodyPr/>
                    <a:lstStyle/>
                    <a:p>
                      <a:pPr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Sektor prywatny </a:t>
                      </a:r>
                      <a:r>
                        <a:rPr lang="pl-PL" sz="1200" b="1" dirty="0" smtClean="0">
                          <a:effectLst/>
                        </a:rPr>
                        <a:t>ogółem,</a:t>
                      </a:r>
                      <a:r>
                        <a:rPr lang="pl-PL" sz="1200" b="1" baseline="0" dirty="0" smtClean="0">
                          <a:effectLst/>
                        </a:rPr>
                        <a:t> </a:t>
                      </a:r>
                      <a:r>
                        <a:rPr lang="pl-PL" sz="1200" b="1" dirty="0" smtClean="0">
                          <a:effectLst/>
                        </a:rPr>
                        <a:t>w</a:t>
                      </a:r>
                      <a:r>
                        <a:rPr lang="pl-PL" sz="1200" b="1" dirty="0">
                          <a:effectLst/>
                        </a:rPr>
                        <a:t> tym:</a:t>
                      </a:r>
                      <a:endParaRPr lang="pl-PL" sz="1200" b="1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2361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2329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2428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2494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2558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2591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</a:tr>
              <a:tr h="518009">
                <a:tc>
                  <a:txBody>
                    <a:bodyPr/>
                    <a:lstStyle/>
                    <a:p>
                      <a:pPr marL="270510"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Osoby fizyczne prowadzące działalność gospodarczą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1894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1853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1905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1951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1979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2005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</a:tr>
              <a:tr h="337832">
                <a:tc>
                  <a:txBody>
                    <a:bodyPr/>
                    <a:lstStyle/>
                    <a:p>
                      <a:pPr marL="270510"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Spółki handlowe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186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195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229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258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267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</a:tr>
              <a:tr h="518009">
                <a:tc>
                  <a:txBody>
                    <a:bodyPr/>
                    <a:lstStyle/>
                    <a:p>
                      <a:pPr marL="270510"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Spółki handlowe z udziałem kapitału zagranicznego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43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39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46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45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53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</a:tr>
              <a:tr h="337832">
                <a:tc>
                  <a:txBody>
                    <a:bodyPr/>
                    <a:lstStyle/>
                    <a:p>
                      <a:pPr marL="270510"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Spółdzielnie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</a:tr>
              <a:tr h="168916">
                <a:tc>
                  <a:txBody>
                    <a:bodyPr/>
                    <a:lstStyle/>
                    <a:p>
                      <a:pPr marL="270510"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Fundacje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</a:tr>
              <a:tr h="388506">
                <a:tc>
                  <a:txBody>
                    <a:bodyPr/>
                    <a:lstStyle/>
                    <a:p>
                      <a:pPr marL="270510" lvl="0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Stowarzyszenia i organizacje społeczne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37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38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38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40</a:t>
                      </a:r>
                      <a:endParaRPr lang="pl-PL" sz="120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42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43</a:t>
                      </a:r>
                      <a:endParaRPr lang="pl-PL" sz="1200" dirty="0"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</a:txBody>
                  <a:tcPr marL="64873" marR="648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6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5558-6BFD-4734-889D-F749184A42FE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Zatrudnienie</a:t>
            </a:r>
            <a:endParaRPr lang="pl-PL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504" y="429309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 latach 2010 – 2014 liczba mieszkańców posiadających zatrudnienie była niestabilna.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Przewaga mężczyzn w liczbie osób zatrudnionych.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/>
              <a:t>W roku 2014 odnotowany najwyższy poziom osób pracujących (8 441).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3528" y="980728"/>
            <a:ext cx="5382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 i="1" dirty="0">
                <a:solidFill>
                  <a:srgbClr val="89814E"/>
                </a:solidFill>
                <a:latin typeface="Cambria"/>
                <a:ea typeface="Calibri"/>
                <a:cs typeface="Times New Roman"/>
              </a:rPr>
              <a:t>Wykres. Liczba pracujących ogółem wg płci na terenie Gminy Błonie w latach 2010-2014</a:t>
            </a:r>
            <a:endParaRPr lang="pl-PL" sz="1000" i="1" dirty="0">
              <a:solidFill>
                <a:srgbClr val="89814E"/>
              </a:solidFill>
              <a:effectLst/>
              <a:latin typeface="Calibri Light"/>
              <a:ea typeface="Calibri"/>
              <a:cs typeface="Times New Roman"/>
            </a:endParaRPr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2434950673"/>
              </p:ext>
            </p:extLst>
          </p:nvPr>
        </p:nvGraphicFramePr>
        <p:xfrm>
          <a:off x="323528" y="1268760"/>
          <a:ext cx="6665669" cy="318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50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1493</TotalTime>
  <Words>2746</Words>
  <Application>Microsoft Office PowerPoint</Application>
  <PresentationFormat>Pokaz na ekranie (4:3)</PresentationFormat>
  <Paragraphs>431</Paragraphs>
  <Slides>31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Przyleganie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EU-C</dc:creator>
  <cp:lastModifiedBy>Krzysiek</cp:lastModifiedBy>
  <cp:revision>170</cp:revision>
  <dcterms:created xsi:type="dcterms:W3CDTF">2016-08-18T12:08:32Z</dcterms:created>
  <dcterms:modified xsi:type="dcterms:W3CDTF">2016-11-08T07:30:46Z</dcterms:modified>
</cp:coreProperties>
</file>